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57" r:id="rId4"/>
    <p:sldId id="290" r:id="rId5"/>
    <p:sldId id="291" r:id="rId6"/>
    <p:sldId id="292" r:id="rId7"/>
    <p:sldId id="293" r:id="rId8"/>
    <p:sldId id="276" r:id="rId9"/>
    <p:sldId id="28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C508E64-9C8E-4009-ABBC-B72C1C6475BF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FDE1807-92E4-4D48-8874-460D87CC3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go.mail.ru/frame.html?q=%F8%EA%EE%EB%FC%ED%E8%EA&amp;imsrc=http://www.interfax.com.ua/img/1702_094728.jpg&amp;rch=e&amp;jsa=1&amp;sf=0&amp;cf=5&amp;is=0&amp;type=al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0" y="2928934"/>
            <a:ext cx="5329028" cy="1428760"/>
          </a:xfrm>
        </p:spPr>
        <p:txBody>
          <a:bodyPr/>
          <a:lstStyle/>
          <a:p>
            <a:r>
              <a:rPr lang="ru-RU" dirty="0"/>
              <a:t>Адаптация первоклассников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1541" y="4869160"/>
            <a:ext cx="6035562" cy="1235536"/>
          </a:xfrm>
        </p:spPr>
        <p:txBody>
          <a:bodyPr>
            <a:noAutofit/>
          </a:bodyPr>
          <a:lstStyle/>
          <a:p>
            <a:pPr algn="r"/>
            <a:r>
              <a:rPr lang="ru-RU" sz="1600" b="1"/>
              <a:t>Родительское </a:t>
            </a:r>
            <a:r>
              <a:rPr lang="ru-RU" sz="1600" b="1" dirty="0"/>
              <a:t>собрание в 1 Е классе</a:t>
            </a:r>
          </a:p>
          <a:p>
            <a:pPr algn="r"/>
            <a:r>
              <a:rPr lang="ru-RU" sz="1600" b="1" dirty="0"/>
              <a:t>25.10.2022 г.</a:t>
            </a:r>
          </a:p>
        </p:txBody>
      </p:sp>
      <p:pic>
        <p:nvPicPr>
          <p:cNvPr id="22532" name="Picture 4" descr="http://images-partners.google.com/images?q=tbn:yr9CWtdtM_ltcM::http://www.interfax.com.ua/img/1702_094728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6125" y="-9639300"/>
            <a:ext cx="1485900" cy="1524000"/>
          </a:xfrm>
          <a:prstGeom prst="rect">
            <a:avLst/>
          </a:prstGeom>
          <a:noFill/>
        </p:spPr>
      </p:pic>
      <p:pic>
        <p:nvPicPr>
          <p:cNvPr id="22533" name="Picture 5" descr="C:\Documents and Settings\User\Мои документы\Мои рисунки\катя\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57166"/>
            <a:ext cx="2214578" cy="2272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3587024"/>
            <a:ext cx="6129321" cy="304949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7030A0"/>
                </a:solidFill>
              </a:rPr>
              <a:t>“От того, как будет чувствовать себя ребёнок, 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7030A0"/>
                </a:solidFill>
              </a:rPr>
              <a:t>поднимаясь на первую ступеньку лестницы познания, 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7030A0"/>
                </a:solidFill>
              </a:rPr>
              <a:t>что он будет переживать, 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7030A0"/>
                </a:solidFill>
              </a:rPr>
              <a:t>зависит весь дальнейший путь к знаниям”. </a:t>
            </a:r>
          </a:p>
          <a:p>
            <a:pPr marL="0" indent="0" algn="r">
              <a:buNone/>
            </a:pPr>
            <a:r>
              <a:rPr lang="ru-RU" b="1" i="1" dirty="0" err="1">
                <a:solidFill>
                  <a:srgbClr val="7030A0"/>
                </a:solidFill>
              </a:rPr>
              <a:t>В.А.Сухомлинский</a:t>
            </a:r>
            <a:r>
              <a:rPr lang="ru-RU" b="1" i="1" dirty="0">
                <a:solidFill>
                  <a:srgbClr val="7030A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38914" name="Picture 2" descr="Уважаемые родители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8119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33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643192" cy="569755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Начало обучения в школе – один из наиболее сложных и ответственных моментов в жизни детей, как в социально-психологическом и, так и в физиологическом плане.</a:t>
            </a:r>
          </a:p>
          <a:p>
            <a:pPr marL="0" indent="0">
              <a:buNone/>
            </a:pPr>
            <a:endParaRPr lang="ru-RU" dirty="0"/>
          </a:p>
          <a:p>
            <a:pPr marL="0" indent="0" algn="l">
              <a:buNone/>
            </a:pPr>
            <a:r>
              <a:rPr lang="ru-RU" dirty="0"/>
              <a:t>Период адаптации – длительный процесс, </a:t>
            </a:r>
            <a:r>
              <a:rPr lang="ru-RU" b="0" i="0" dirty="0">
                <a:solidFill>
                  <a:srgbClr val="1A1A1A"/>
                </a:solidFill>
                <a:effectLst/>
                <a:latin typeface="PT Sans" panose="020B0503020203020204" pitchFamily="34" charset="-52"/>
              </a:rPr>
              <a:t>обычно он занимает от 3-4 недель до 2-3 месяцев.</a:t>
            </a:r>
          </a:p>
          <a:p>
            <a:pPr marL="0" indent="0" algn="l">
              <a:buNone/>
            </a:pPr>
            <a:endParaRPr lang="ru-RU" b="0" i="0" dirty="0">
              <a:solidFill>
                <a:srgbClr val="1A1A1A"/>
              </a:solidFill>
              <a:effectLst/>
              <a:latin typeface="PT Sans" panose="020B0503020203020204" pitchFamily="34" charset="-52"/>
            </a:endParaRPr>
          </a:p>
          <a:p>
            <a:pPr marL="0" indent="0" algn="l">
              <a:buNone/>
            </a:pPr>
            <a:r>
              <a:rPr lang="ru-RU" b="0" i="0" dirty="0">
                <a:solidFill>
                  <a:srgbClr val="1A1A1A"/>
                </a:solidFill>
                <a:effectLst/>
                <a:latin typeface="PT Sans" panose="020B0503020203020204" pitchFamily="34" charset="-52"/>
              </a:rPr>
              <a:t>От родителей требуется помощь и поддержка при освоении нового уклада жизни. Важно быть особенно внимательным к ребенку и быть готовыми сотрудничать с педагогами.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CF8483-1ADD-12ED-71A9-0524E192F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1A1A1A"/>
                </a:solidFill>
                <a:effectLst/>
                <a:latin typeface="PT Sans" panose="020B0604020202020204" pitchFamily="34" charset="-52"/>
              </a:rPr>
              <a:t>Что происходит в период адаптации?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83FB28-6C2B-0801-8BC1-F1844458F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604020202020204" pitchFamily="34" charset="-52"/>
              </a:rPr>
              <a:t>Значительно повышается нагрузка на организм, особенно так называемая статическая нагрузка. Потребность в двигательной активности остается прежней, а школьные условия требуют много времени находиться в сидячем, неподвижном положении.</a:t>
            </a:r>
          </a:p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604020202020204" pitchFamily="34" charset="-52"/>
              </a:rPr>
              <a:t>От первоклассника требуется значительно повысить уровень внимания и умственного напряжения. Непроизвольное запоминание в игре уступает место целенаправленному обучению за счет усилий воли.</a:t>
            </a:r>
          </a:p>
          <a:p>
            <a:endParaRPr lang="ru-RU" b="0" i="0" dirty="0">
              <a:solidFill>
                <a:srgbClr val="1A1A1A"/>
              </a:solidFill>
              <a:effectLst/>
              <a:latin typeface="PT Sans" panose="020B0604020202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568425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CCB8DF-DD5B-F1BE-DCD1-AB4B5237E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1A1A1A"/>
                </a:solidFill>
                <a:effectLst/>
                <a:latin typeface="PT Sans" panose="020B0604020202020204" pitchFamily="34" charset="-52"/>
              </a:rPr>
              <a:t>Что происходит в период адаптации?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9D2DE2-68F3-E466-2236-232265310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604020202020204" pitchFamily="34" charset="-52"/>
              </a:rPr>
              <a:t>Ребенок попадает в новый для себя жизненный уклад. Ему приходится осваивать множество правил поведения образовательного учреждения, которые значительно отличаются от принятых в семье. Особенно это сложно детям, не посещавшим детский сад.</a:t>
            </a:r>
          </a:p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604020202020204" pitchFamily="34" charset="-52"/>
              </a:rPr>
              <a:t>Первоклассник оказывается в новом коллективе сверстников и среди незнакомых взрослых, с каждым из которых ему необходимо выстроить отношения, найти свое место в группе.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939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D94B10-BC1B-C42A-B32E-DE788022D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помочь своему ребенку адаптироваться к школе?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990DBA-361A-E2ED-75A5-6BBBF86709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503020203020204" pitchFamily="34" charset="-52"/>
              </a:rPr>
              <a:t>Серьезно отнеситесь к планированию режима дня первоклассника. </a:t>
            </a:r>
          </a:p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503020203020204" pitchFamily="34" charset="-52"/>
              </a:rPr>
              <a:t>Не делайте для ребенка переход слишком резким. Ребенок не может в одночасье превратиться из играющего малыша в прилежного школьника. </a:t>
            </a:r>
            <a:endParaRPr lang="ru-RU" dirty="0">
              <a:solidFill>
                <a:srgbClr val="1A1A1A"/>
              </a:solidFill>
              <a:latin typeface="PT Sans" panose="020B0503020203020204" pitchFamily="34" charset="-52"/>
            </a:endParaRPr>
          </a:p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503020203020204" pitchFamily="34" charset="-52"/>
              </a:rPr>
              <a:t>Поощряйте первоклассника за любые успехи в учебе и других сторонах школьной жизни. </a:t>
            </a:r>
          </a:p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503020203020204" pitchFamily="34" charset="-52"/>
              </a:rPr>
              <a:t>Активно участвуйте сами в школьной жизни. </a:t>
            </a:r>
            <a:endParaRPr lang="ru-RU" dirty="0">
              <a:solidFill>
                <a:srgbClr val="1A1A1A"/>
              </a:solidFill>
              <a:latin typeface="PT Sans" panose="020B0503020203020204" pitchFamily="34" charset="-52"/>
            </a:endParaRPr>
          </a:p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503020203020204" pitchFamily="34" charset="-52"/>
              </a:rPr>
              <a:t>Помогите ребенку разобраться со школьными правилами.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5137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6F9131-C55F-053E-5F89-52A7FC2BF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помочь своему ребенку адаптироваться к школе?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96EF21-A67B-6F0E-ECF7-43715C4E9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503020203020204" pitchFamily="34" charset="-52"/>
              </a:rPr>
              <a:t>Интересуясь, как прошел день, задавайте вопрос не «Как ты себя сегодня вел?», а «Что было интересного?», «Что тебя удивило?», «Что было сложно?» и т.д.</a:t>
            </a:r>
          </a:p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503020203020204" pitchFamily="34" charset="-52"/>
              </a:rPr>
              <a:t>Помогайте ребенку наладить общение с одноклассниками.</a:t>
            </a:r>
            <a:endParaRPr lang="ru-RU" dirty="0">
              <a:solidFill>
                <a:srgbClr val="1A1A1A"/>
              </a:solidFill>
              <a:latin typeface="PT Sans" panose="020B0503020203020204" pitchFamily="34" charset="-52"/>
            </a:endParaRPr>
          </a:p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503020203020204" pitchFamily="34" charset="-52"/>
              </a:rPr>
              <a:t>Без серьезных причин не занижайте авторитет учителя в глазах ребенка. </a:t>
            </a:r>
          </a:p>
          <a:p>
            <a:r>
              <a:rPr lang="ru-RU" b="0" i="0" dirty="0">
                <a:solidFill>
                  <a:srgbClr val="1A1A1A"/>
                </a:solidFill>
                <a:effectLst/>
                <a:latin typeface="PT Sans" panose="020B0503020203020204" pitchFamily="34" charset="-52"/>
              </a:rPr>
              <a:t>Поработайте над собственными чувствами и ожиданиями. Иногда родители сами «заражают» ребенка своими тревогами относительно школы, формируют напряжение собственными ожиданиями от ребенка, причем как негативными, так и позитивными.</a:t>
            </a:r>
          </a:p>
        </p:txBody>
      </p:sp>
    </p:spTree>
    <p:extLst>
      <p:ext uri="{BB962C8B-B14F-4D97-AF65-F5344CB8AC3E}">
        <p14:creationId xmlns:p14="http://schemas.microsoft.com/office/powerpoint/2010/main" val="3703411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003232" cy="56975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Продолжительность подготовки домашнего задания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В 1 классе – примерно 30 - 40 минут;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НАВЫКИ САМОСТОЯТЕЛЬНОЙ РАБОТЫ ЕЩЁ НЕ СФОРМИРОВАНЫ, А РОДИТЕЛИ ТРЕБУЮТ МНОГОКРАТНОГО ПЕРЕПИСЫВАНИЯ ЗАДАНИЙ, ЗАСТАВЛЯЮТ СДЕЛАТЬ ВСЕ В ОДИН ПРИСЕСТ, НЕ УЧИТЫВАЯ, ЧТО РЕБЕНОК УСТАЁТ.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5643578"/>
            <a:ext cx="750099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ПАУЗЫ ПО 15 МИНУТ ЧЕРЕЗ КАЖДЫЕ 15-20 МИНУТ ЗАНЯТИЙ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357166"/>
            <a:ext cx="5838844" cy="5527066"/>
          </a:xfrm>
        </p:spPr>
        <p:txBody>
          <a:bodyPr/>
          <a:lstStyle/>
          <a:p>
            <a:pPr algn="ctr">
              <a:buNone/>
            </a:pPr>
            <a:endParaRPr lang="ru-RU" sz="2800" b="1" i="1" dirty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sz="2800" b="1" i="1" dirty="0">
                <a:solidFill>
                  <a:srgbClr val="00B0F0"/>
                </a:solidFill>
              </a:rPr>
              <a:t>Дорогие родители! </a:t>
            </a:r>
          </a:p>
          <a:p>
            <a:pPr algn="ctr">
              <a:buNone/>
            </a:pPr>
            <a:r>
              <a:rPr lang="ru-RU" sz="2800" b="1" i="1" dirty="0">
                <a:solidFill>
                  <a:srgbClr val="00B0F0"/>
                </a:solidFill>
              </a:rPr>
              <a:t>Давайте вместе будем терпеливыми, спокойными,</a:t>
            </a:r>
          </a:p>
          <a:p>
            <a:pPr algn="ctr">
              <a:buNone/>
            </a:pPr>
            <a:r>
              <a:rPr lang="ru-RU" sz="2800" b="1" i="1">
                <a:solidFill>
                  <a:srgbClr val="00B0F0"/>
                </a:solidFill>
              </a:rPr>
              <a:t>уверенным</a:t>
            </a:r>
            <a:r>
              <a:rPr lang="ru-RU" sz="2800" b="1" i="1" dirty="0">
                <a:solidFill>
                  <a:srgbClr val="00B0F0"/>
                </a:solidFill>
              </a:rPr>
              <a:t>, изобретательными и мудрыми!</a:t>
            </a:r>
          </a:p>
          <a:p>
            <a:pPr algn="ctr">
              <a:buNone/>
            </a:pPr>
            <a:r>
              <a:rPr lang="ru-RU" sz="2800" b="1" i="1" dirty="0">
                <a:solidFill>
                  <a:srgbClr val="00B0F0"/>
                </a:solidFill>
              </a:rPr>
              <a:t> Пусть Ваш ребёнок видит и чувствует, что у него есть рядом взрослые, которые его поймут и помогут в этот серьёзный этап в жизни!</a:t>
            </a:r>
            <a:endParaRPr lang="ru-RU" b="1" i="1" dirty="0">
              <a:solidFill>
                <a:srgbClr val="00B0F0"/>
              </a:solidFill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214290"/>
          <a:ext cx="2171700" cy="203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3750480" imgH="3590280" progId="">
                  <p:embed/>
                </p:oleObj>
              </mc:Choice>
              <mc:Fallback>
                <p:oleObj name="CorelDRAW" r:id="rId2" imgW="3750480" imgH="35902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4290"/>
                        <a:ext cx="2171700" cy="203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286256"/>
            <a:ext cx="1517353" cy="2132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1624</TotalTime>
  <Words>500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PT Sans</vt:lpstr>
      <vt:lpstr>Trebuchet MS</vt:lpstr>
      <vt:lpstr>Wingdings</vt:lpstr>
      <vt:lpstr>Wingdings 2</vt:lpstr>
      <vt:lpstr>Изящная</vt:lpstr>
      <vt:lpstr>CorelDRAW</vt:lpstr>
      <vt:lpstr>Адаптация первоклассников</vt:lpstr>
      <vt:lpstr>Презентация PowerPoint</vt:lpstr>
      <vt:lpstr>Презентация PowerPoint</vt:lpstr>
      <vt:lpstr>Что происходит в период адаптации?</vt:lpstr>
      <vt:lpstr>Что происходит в период адаптации?</vt:lpstr>
      <vt:lpstr>Как помочь своему ребенку адаптироваться к школе?</vt:lpstr>
      <vt:lpstr>Как помочь своему ребенку адаптироваться к школе?</vt:lpstr>
      <vt:lpstr>Презентация PowerPoint</vt:lpstr>
      <vt:lpstr>Презентация PowerPoint</vt:lpstr>
    </vt:vector>
  </TitlesOfParts>
  <Company>Полазненская СОШ №1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первоклассников</dc:title>
  <dc:creator>Брызгалова Ольга Михайловна</dc:creator>
  <cp:lastModifiedBy>Павел Власов</cp:lastModifiedBy>
  <cp:revision>86</cp:revision>
  <dcterms:created xsi:type="dcterms:W3CDTF">2010-12-08T07:11:11Z</dcterms:created>
  <dcterms:modified xsi:type="dcterms:W3CDTF">2022-10-24T15:50:31Z</dcterms:modified>
</cp:coreProperties>
</file>