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10" r:id="rId2"/>
    <p:sldId id="256" r:id="rId3"/>
    <p:sldId id="311" r:id="rId4"/>
    <p:sldId id="312" r:id="rId5"/>
    <p:sldId id="314" r:id="rId6"/>
    <p:sldId id="258" r:id="rId7"/>
    <p:sldId id="316" r:id="rId8"/>
    <p:sldId id="317" r:id="rId9"/>
    <p:sldId id="320" r:id="rId10"/>
    <p:sldId id="321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3" r:id="rId19"/>
    <p:sldId id="274" r:id="rId20"/>
    <p:sldId id="275" r:id="rId21"/>
    <p:sldId id="276" r:id="rId22"/>
    <p:sldId id="277" r:id="rId23"/>
    <p:sldId id="270" r:id="rId24"/>
    <p:sldId id="308" r:id="rId25"/>
    <p:sldId id="30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2833" autoAdjust="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0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A99D6-33F0-4F56-A48F-946C93E808EB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F7F6C-794C-4B09-8B9D-51B11911C9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129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Tx/>
              <a:buChar char="•"/>
            </a:pPr>
            <a:r>
              <a:rPr lang="ru-RU" dirty="0">
                <a:latin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</a:rPr>
              <a:t>Бузынина</a:t>
            </a:r>
            <a:r>
              <a:rPr lang="ru-RU" b="1" dirty="0">
                <a:latin typeface="Times New Roman" pitchFamily="18" charset="0"/>
              </a:rPr>
              <a:t> Марина Николаевна</a:t>
            </a:r>
          </a:p>
          <a:p>
            <a:pPr algn="just">
              <a:spcBef>
                <a:spcPct val="50000"/>
              </a:spcBef>
              <a:spcAft>
                <a:spcPct val="35000"/>
              </a:spcAft>
              <a:buFontTx/>
              <a:buChar char="•"/>
            </a:pPr>
            <a:r>
              <a:rPr lang="ru-RU" b="1" dirty="0">
                <a:latin typeface="Times New Roman" pitchFamily="18" charset="0"/>
              </a:rPr>
              <a:t>    Место работы: Муниципальное автономное образовательное учреждение «Средняя школа № 1 им. Героя Советского Союза Д.М. Карбышева»</a:t>
            </a:r>
          </a:p>
          <a:p>
            <a:pPr algn="just">
              <a:spcBef>
                <a:spcPct val="50000"/>
              </a:spcBef>
              <a:spcAft>
                <a:spcPct val="35000"/>
              </a:spcAft>
              <a:buFontTx/>
              <a:buChar char="•"/>
            </a:pPr>
            <a:r>
              <a:rPr lang="ru-RU" b="1" dirty="0">
                <a:latin typeface="Times New Roman" pitchFamily="18" charset="0"/>
              </a:rPr>
              <a:t>    </a:t>
            </a:r>
            <a:r>
              <a:rPr lang="ru-RU" b="1" dirty="0" err="1">
                <a:latin typeface="Times New Roman" pitchFamily="18" charset="0"/>
              </a:rPr>
              <a:t>Должность:учитель</a:t>
            </a:r>
            <a:r>
              <a:rPr lang="ru-RU" b="1" dirty="0">
                <a:latin typeface="Times New Roman" pitchFamily="18" charset="0"/>
              </a:rPr>
              <a:t> начальных классов</a:t>
            </a:r>
          </a:p>
          <a:p>
            <a:pPr algn="just">
              <a:spcBef>
                <a:spcPct val="50000"/>
              </a:spcBef>
              <a:spcAft>
                <a:spcPct val="35000"/>
              </a:spcAft>
              <a:buFontTx/>
              <a:buChar char="•"/>
            </a:pPr>
            <a:r>
              <a:rPr lang="ru-RU" b="1" dirty="0">
                <a:latin typeface="Times New Roman" pitchFamily="18" charset="0"/>
              </a:rPr>
              <a:t>    Стаж: </a:t>
            </a:r>
            <a:r>
              <a:rPr lang="ru-RU" b="1">
                <a:latin typeface="Times New Roman" pitchFamily="18" charset="0"/>
              </a:rPr>
              <a:t>6 лет</a:t>
            </a:r>
            <a:endParaRPr lang="ru-RU" b="1" dirty="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spcAft>
                <a:spcPct val="35000"/>
              </a:spcAft>
              <a:buFontTx/>
              <a:buChar char="•"/>
            </a:pPr>
            <a:endParaRPr lang="ru-RU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Визитная карточка</a:t>
            </a:r>
            <a:br>
              <a:rPr lang="ru-RU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728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проведения занятий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Путешествие по страницам книг</a:t>
            </a:r>
          </a:p>
          <a:p>
            <a:r>
              <a:rPr lang="ru-RU" dirty="0"/>
              <a:t>Конкурс чтецов</a:t>
            </a:r>
          </a:p>
          <a:p>
            <a:r>
              <a:rPr lang="ru-RU" dirty="0"/>
              <a:t>Литературная игра</a:t>
            </a:r>
          </a:p>
          <a:p>
            <a:r>
              <a:rPr lang="ru-RU" dirty="0"/>
              <a:t>Инсценировка произведения</a:t>
            </a:r>
          </a:p>
        </p:txBody>
      </p:sp>
    </p:spTree>
    <p:extLst>
      <p:ext uri="{BB962C8B-B14F-4D97-AF65-F5344CB8AC3E}">
        <p14:creationId xmlns:p14="http://schemas.microsoft.com/office/powerpoint/2010/main" val="3188680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собственного педагогического опыта.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286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Дыхательная гимнастика и подготовка голоса.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Задуйте свечу.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Сделайте глубокий вдох и разом выдохните весь воздух. Задуйте одну большую свечу. А теперь представьте, что на руке стоят три свечки. Сделайте глубокий вдох и выдохните тремя порциями, задувая каждую свечку. Представьте, что перед вами именинный пирог. На нём много маленьких свечек. Сделайте глубокий вдох и постарайтесь задуть как можно больше маленьких свечек, сделав максимальное количество коротких выдохов.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Обрызгайте бельё водой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(в один приём, три, пять). Глубокий вдох и имитация разбрызгивания воды на бельё.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 цветочном магазине.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Представьте, что вы пришли в магазин цветов и почувствовали восхитительный аромат цветущих растений. Сделайте шумный вдох носом и выдох (2-3 раза).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Выдох со счётом.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Сделайте глубокий вдох на выдохе громко считайте до тех пор, пока не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кончится воздух.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Использование скороговорки (хором):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Как на горке на пригорке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Стоят 33 Егорки (глубокий вдох)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Раз Егорка, два Егорка…(до полного выдоха).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Необходимо отметить, что уже через несколько занятий воздуха хватает на большее количество Егорок.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собственного педагогического опыта.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Медвежата.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Представьте, что вы маленькие медвежата и просите у мамы-медведицы кушать. Слова нужно произносить протяжно, басом, чётко произнося звук м.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Мам, мёду б нам,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Мам, молока б нам.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 лифте.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Представьте, что мы едем в лифте и объявляем этажи. Чем выше этаж, тем голос выше, и наоборот. Едем сначала с первого на девятый, а потом вниз.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Ручка в зубах.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Напишите в воздухе молча своё имя. Произнесите его, зажав ручку зубами и губами.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Я предлагаю также упражнения для снятия напряжения голосовых связок, которые можно использовать на уроке после длительного чтения больших текстов. Это не только снимает усталость, но и организует ребят на дальнейшую работу. Если голос устал: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Шумный выдох.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Внутренний зевок.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Великан (изобрази, что ты проглотил семь домов, слонов и пр.).</a:t>
            </a:r>
          </a:p>
          <a:p>
            <a:pPr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Содержание собственного педагогического опыта.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2. Чтение блоков.</a:t>
            </a: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Слитное прочтение двух стоящих рядом букв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(первая группа блоков):</a:t>
            </a:r>
          </a:p>
          <a:p>
            <a:pPr>
              <a:buNone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уа ау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ее ею</a:t>
            </a: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Чтение трёхбуквенных сочетаний и слов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(вторая группа блоков):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Ага бай сам шар пах</a:t>
            </a: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Чтение буквосочетаний со стечением нескольких согласных в конце слова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(третья группа блоков):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Бокс борт борщ верх волк</a:t>
            </a: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Чтение однослоговых слов со стечением согласных в начале слова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(четвёртая группа блоков).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Блок блях барк взор ВГИК вжик</a:t>
            </a: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Чтение наиболее трудных однослоговых слов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(пятая группа блоков):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Вверх взмах взнос взмыл вклад</a:t>
            </a: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Чтение двуслоговых слов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(шестая группа блоков).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        Аббат          бедных          браво       велю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Autofit/>
          </a:bodyPr>
          <a:lstStyle/>
          <a:p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Содержание собственного педагогического опыта.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86868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Чтение слов с твёрдыми и мягкими согласными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(седьмая группа блоков).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Сели – съели                        приём – объём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Чтение слов и словосочетаний до трёх слогов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(восьмая группа блоков).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Адская               датская                         домашний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Чтение слов, словосочетаний и фраз без ограничения возможных речевых трудностей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(девятая группа блоков):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Апрельская             Ломоносов           полширины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Содержание собственного педагогического опыта.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500" b="1" i="1" dirty="0">
                <a:latin typeface="Times New Roman" pitchFamily="18" charset="0"/>
                <a:cs typeface="Times New Roman" pitchFamily="18" charset="0"/>
              </a:rPr>
              <a:t>3. Отработка дикции.</a:t>
            </a:r>
          </a:p>
          <a:p>
            <a:pPr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Работа над скороговорками.</a:t>
            </a:r>
          </a:p>
          <a:p>
            <a:pPr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    Из-под Костромы, из-под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Костромищи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везёт Сенька Саньку с Сонькой на санках. Везёт да скороговорками так и сыплет: мол тетерев сидел на дереве, от дерева – тень тетерева; мол, у гусыни усов не ищи, не сыщешь; мол, каков Савва, таков и Слава.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Скороговорил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скороговорил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, да так всех скороговорок и не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перескоговорил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i="1" dirty="0">
                <a:latin typeface="Times New Roman" pitchFamily="18" charset="0"/>
                <a:cs typeface="Times New Roman" pitchFamily="18" charset="0"/>
              </a:rPr>
              <a:t>4. Развитие оперативной памяти.</a:t>
            </a:r>
          </a:p>
          <a:p>
            <a:pPr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    Запись на доске мокрой тряпкой.</a:t>
            </a:r>
          </a:p>
          <a:p>
            <a:pPr marL="457200" indent="-457200">
              <a:buAutoNum type="arabicPeriod" startAt="5"/>
            </a:pPr>
            <a:r>
              <a:rPr lang="ru-RU" sz="3500" b="1" i="1" dirty="0">
                <a:latin typeface="Times New Roman" pitchFamily="18" charset="0"/>
                <a:cs typeface="Times New Roman" pitchFamily="18" charset="0"/>
              </a:rPr>
              <a:t>Беглое чтение по В.Н.Зайцеву.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Важна не длительность, а частота тренировочных упражнений.</a:t>
            </a:r>
          </a:p>
          <a:p>
            <a:pPr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Человеческая память устроена таким образом, что запоминается не то, что постоянно перед глазами,  а то, что мелькает: то есть, то нет. Именно это создаёт раздражение и запоминается. Поэтому, если мы хотим помочь детям освоить какие-то умения и довести их до автоматизма, до уровня навыка, нужно ежедневно, через определённые промежутки времени проводить небольшие по объёму упражнения (по 5 минут небольшими порциями три раза в день, чем по 1-1,5 часа бессмысленной работы отбивающей желание читать).</a:t>
            </a:r>
          </a:p>
          <a:p>
            <a:pPr>
              <a:buFont typeface="Wingdings" pitchFamily="2" charset="2"/>
              <a:buChar char="ü"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Жужжащее чтение.</a:t>
            </a:r>
          </a:p>
          <a:p>
            <a:pPr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Что же такое жужжащее чтение? Это такое чтение, когда все ученики читают одновременно вслух, вполголоса, каждый со своей скоростью, кто-то быстрее, а кто-то медленнее. Если отводить 5 минут урока, то можно добиться определённых результатов (на уроках чтения).</a:t>
            </a:r>
          </a:p>
          <a:p>
            <a:pPr>
              <a:buNone/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Содержание собственного педагогического опыта.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6357958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Ежеурочные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пятиминутки чтения.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каждом уроке вначале дети открывают книгу и 5 минут читают в режиме жужжащего чтения. Этот вид работы заимствовали в школах Монгольской Народной Республики.</a:t>
            </a:r>
          </a:p>
          <a:p>
            <a:pPr>
              <a:buFont typeface="Wingdings" pitchFamily="2" charset="2"/>
              <a:buChar char="ü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Режим щадящего чтения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(если ребенок не любит читать).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Ребёнок прочитывает одну-две строчки и после этого получает кратковременный отдых.</a:t>
            </a:r>
          </a:p>
          <a:p>
            <a:pPr>
              <a:buFont typeface="Wingdings" pitchFamily="2" charset="2"/>
              <a:buChar char="ü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Многократность чтения.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течение 1 минуты учащиеся читают текст вполголоса, после чего отмечают до какого слова успели дочитать. Затем следует, повторное чтение этого же отрывка ученик снова отмечает, до какого слова дочитал и сравнивает с первым результатом. Естественно, что второй раз он прочитал на несколько слов больше. Увеличение темпа чтения вызывает положительные эмоции у учеников, им хочется читать ещё раз. Однако более трёх раз не следует читать один и тот же отрывок. Лучше изменить задание и потренировать на этом же отрывке артикуляционный аппарат, т.е. использовать следующие упражнения система 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Федоренко-Пальченко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(чтение в темпе скороговорки).</a:t>
            </a:r>
          </a:p>
          <a:p>
            <a:pPr>
              <a:buFont typeface="Wingdings" pitchFamily="2" charset="2"/>
              <a:buChar char="ü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Приём стимулирования учащихся.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конце урока оставлять 3-4 минуты  для того, чтобы произвести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самозамер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скорочтения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  Чтение в течение одной минуты вполголоса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пересчитывание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запись в дневник (ежедневно).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Содержание собственного педагогического опыта.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6. Работа в паре.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«Консультанты».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В 3-4 классе очень широко использую работу консультантов, работу в паре, где дети самостоятельно оценивают ответы своего соседа. Если первый вариант читает отрывок, то второй вариант непросто слушает, но и потом пересказывает его и наоборот. Причём пересказ может быть подробным, кратким, выборочным, с творческим дополнением, это зависит от задания учителя.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7.«Чтение – спринт». 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максимальной скорости, читая «про себя», найти ответы на заданные вопросы. Уже в начальной школе знакомлю детей с работой по толковому словарю, ищем объяснение трудным непонятным словам.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Обоснование образовательных технологий, методов, форм организации деятельности учащихся.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Литературные произведения сгруппированы по темам. На примере темы «Тайное всегда становится явным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рассмотрю некоторые подходы.</a:t>
            </a:r>
          </a:p>
          <a:p>
            <a:pPr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Подготовительные упражнения. </a:t>
            </a:r>
          </a:p>
          <a:p>
            <a:pPr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1. «Читай целыми словами».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Это упражнение помогает учить чтению целыми словами (правильности) и беглому чтению. В силу того, что каждое последующее слово содержит (частично или полностью) предыдущее, ребёнку нет необходимости читать всё слово, нужно лишь причитывать «новую» часть, отличающуюся от предыдущего слова.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мест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– по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мест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 –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поместил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ись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рад –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овал – об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радовал – обрадовал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ся</a:t>
            </a:r>
          </a:p>
          <a:p>
            <a:pPr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2. «Читай первый раз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плавно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по слогам, затем –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целыми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словами.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упражнение позволяет работать над плавностью чтения.</a:t>
            </a:r>
          </a:p>
          <a:p>
            <a:pPr>
              <a:buNone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о-гля-ды-вать-ся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оглядываться</a:t>
            </a:r>
          </a:p>
          <a:p>
            <a:pPr>
              <a:buNone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о-ста-но-вил-ся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остановился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Обоснование образовательных технологий, методов, форм организации деятельности учащихся.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3. «Читай внимательно».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Слова различаются одной-двумя буквами; одно слово взято из текста, другое, похожее, предлагается для чтения в паре с ним. Это предотвращает ошибки в искажении звукобуквенного состава слов.   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соврал – сорвал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совать – сорвать</a:t>
            </a:r>
          </a:p>
          <a:p>
            <a:pPr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4. «Читай слитно».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упражнение помогает выработке беглого чтения.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бледно-розовые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красавица-лгунья</a:t>
            </a:r>
          </a:p>
          <a:p>
            <a:pPr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5. «Читай правильно».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бал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ясь, бал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раскачива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жалу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ста, п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жи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раскрыт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кна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5357849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Тема «Приёмы, способствующие выработке правильного, беглого и осознанного чтения».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Тематическое планирование уроков лит.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Тема «Тайное всегда становится явным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(6 ч). 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Подготовительные упражнения. </a:t>
            </a:r>
          </a:p>
          <a:p>
            <a:pPr algn="ctr">
              <a:buNone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857235"/>
          <a:ext cx="9144000" cy="600076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185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Учебник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О.В.Кубасовой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Учитель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5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1. Тема: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В.Драгунский «Тайное становится явным».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721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Не предусмотрено.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Чтение блока слов. Чтение наиболее трудных однослоговых слов(пятая гр.):</a:t>
                      </a:r>
                    </a:p>
                    <a:p>
                      <a:pPr algn="l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Вверх взмах взнос взмыл вклад</a:t>
                      </a:r>
                    </a:p>
                    <a:p>
                      <a:pPr algn="l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Гвалт тракт Днепр Днестр дрозд</a:t>
                      </a:r>
                    </a:p>
                    <a:p>
                      <a:pPr algn="l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Монстр перст пёстр пункт склад</a:t>
                      </a:r>
                    </a:p>
                    <a:p>
                      <a:pPr algn="l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Смысл спорт столб стаж треск</a:t>
                      </a:r>
                    </a:p>
                    <a:p>
                      <a:pPr algn="l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Хвост Холмс штамп штурм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5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2. Тема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: Н.Носов «Огурцы».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79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1. «Читай целыми словами».                      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место – поместил – поместились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2. «Читай первый раз плавно,                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по слогам, затем – целыми словами.      </a:t>
                      </a:r>
                    </a:p>
                    <a:p>
                      <a:pPr>
                        <a:buNone/>
                      </a:pPr>
                      <a:r>
                        <a:rPr lang="ru-RU" sz="1600" dirty="0" err="1">
                          <a:latin typeface="Times New Roman" pitchFamily="18" charset="0"/>
                          <a:cs typeface="Times New Roman" pitchFamily="18" charset="0"/>
                        </a:rPr>
                        <a:t>о-гля-ды-вать-ся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– оглядываться</a:t>
                      </a:r>
                    </a:p>
                    <a:p>
                      <a:pPr>
                        <a:buNone/>
                      </a:pPr>
                      <a:r>
                        <a:rPr lang="ru-RU" sz="1600" dirty="0" err="1">
                          <a:latin typeface="Times New Roman" pitchFamily="18" charset="0"/>
                          <a:cs typeface="Times New Roman" pitchFamily="18" charset="0"/>
                        </a:rPr>
                        <a:t>о-ста-но-вил-ся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– остановился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3. «Читай внимательно».                           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соврал – сорвал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совать – сорвать                                      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нарвали – наврали                                         выпрошу – выброшу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Дыхательная гимнастика и подготовка голоса «Задуйте свечу» .Сделайте глубокий вдох и разом выдохните весь воздух. Задуйте одну большую свечу. А теперь представьте, что на руке стоят три свечки. Сделайте глубокий вдох и выдохните тремя порциями, задувая каждую свечку. Представьте, что перед вами именинный пирог. На нём много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маленьких свечек. Сделайте глубокий 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вдох и постарайтесь задуть как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можно больше маленьких свечек,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сделав максимальное количество коротких выдохов.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38552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552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Тема: В.Осеева «Почему?».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635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1. «Читай слитно».                                             Отработка дикции</a:t>
                      </a:r>
                    </a:p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бледно-розовые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2. «Читай внимательно».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 кучу – в кучку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вдыхал – вздыхал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вскочил – выскочил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отрываясь – открываясь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3. «Читай правильно».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балуясь, баловаться, раскачиваться, 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конечно, пожалуйста, 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положив у раскрытого окна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Сенька с Санькой  вёз Соньку на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санках. </a:t>
                      </a:r>
                    </a:p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Мол, каков Савва, таков и Слава…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6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Тема : Шведская сказка «Принцесса-лгунья»</a:t>
                      </a:r>
                      <a:r>
                        <a:rPr lang="ru-RU" sz="16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(1 урок).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805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1. «Читай слитно».                          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красавица-лгунья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принцесса-лгунья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быстро-быстро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долго-долго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2. «Читай внимательно».                  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явились – являлись</a:t>
                      </a:r>
                    </a:p>
                    <a:p>
                      <a:pPr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наклонялся – наклонился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Дыхательная гимнастика. Предлагаю упражнение для  снятия напряжения голосовых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связок, которое можно использовать  на уроке после длительного  чтения больших текстов. Это не  только снимает усталость, но и организует ребят на дальнейшую работу. </a:t>
                      </a:r>
                    </a:p>
                    <a:p>
                      <a:pPr algn="l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Если голос устал: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Шумный выдох.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Внутренний зевок.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Великан (изобрази, что ты проглотил</a:t>
                      </a:r>
                    </a:p>
                    <a:p>
                      <a:pPr algn="l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семь домов, слонов и пр.).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73180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7166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Тема : Шведская сказка «Принцесса-лгунья»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(2 урок).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60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Не предусмотрено.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1.Дыхательная гимнастика и подготовка голоса.</a:t>
                      </a:r>
                    </a:p>
                    <a:p>
                      <a:pPr algn="l"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Обрызгайте бельё водой (в один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приём,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три,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пять). Глубокий вдох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 имитация разбрызгивания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воды на бельё.         </a:t>
                      </a:r>
                    </a:p>
                    <a:p>
                      <a:pPr algn="l"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2.Развитие оперативной памяти.</a:t>
                      </a:r>
                    </a:p>
                    <a:p>
                      <a:pPr algn="l"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«Жужжащее чтение».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Что же такое жужжащее чтение?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Это такое чтение, когда все ученики </a:t>
                      </a:r>
                    </a:p>
                    <a:p>
                      <a:pPr algn="l"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читают одновременно вслух, вполголоса, </a:t>
                      </a:r>
                    </a:p>
                    <a:p>
                      <a:pPr algn="l"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каждый со своей скоростью, кто-то </a:t>
                      </a:r>
                    </a:p>
                    <a:p>
                      <a:pPr algn="l"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быстрее, а кто-то медленнее. Если </a:t>
                      </a:r>
                    </a:p>
                    <a:p>
                      <a:pPr algn="l"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отводить 5 минут урока, то можно добиться </a:t>
                      </a:r>
                    </a:p>
                    <a:p>
                      <a:pPr algn="l"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определённых результатов (на уроках чтения).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066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6. Тема Л.Пантелеев «Честное слово».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78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1.«Читай внимательно».                                                 </a:t>
                      </a:r>
                    </a:p>
                    <a:p>
                      <a:pPr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знание – здание – звание</a:t>
                      </a:r>
                    </a:p>
                    <a:p>
                      <a:pPr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2.«Читай целыми словами».                                                 </a:t>
                      </a:r>
                    </a:p>
                    <a:p>
                      <a:pPr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рад – радовал – обрадовал –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обрадовался                                            </a:t>
                      </a:r>
                    </a:p>
                    <a:p>
                      <a:pPr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крик – крикнул – вскрикнул</a:t>
                      </a:r>
                    </a:p>
                    <a:p>
                      <a:pPr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хохот – хохотали – расхохотались</a:t>
                      </a:r>
                    </a:p>
                    <a:p>
                      <a:pPr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знаком – знакомил – знакомился –                                          </a:t>
                      </a:r>
                    </a:p>
                    <a:p>
                      <a:pPr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познакомился</a:t>
                      </a:r>
                    </a:p>
                    <a:p>
                      <a:pPr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3. «Читай первый раз плавно, по слогам,               </a:t>
                      </a:r>
                    </a:p>
                    <a:p>
                      <a:pPr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затем – целыми словами.                           </a:t>
                      </a:r>
                    </a:p>
                    <a:p>
                      <a:pPr>
                        <a:buNone/>
                      </a:pPr>
                      <a:r>
                        <a:rPr lang="ru-RU" sz="1400" dirty="0" err="1">
                          <a:latin typeface="Times New Roman" pitchFamily="18" charset="0"/>
                          <a:cs typeface="Times New Roman" pitchFamily="18" charset="0"/>
                        </a:rPr>
                        <a:t>крас-но-ар-ме-ец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 – красноармеец</a:t>
                      </a:r>
                    </a:p>
                    <a:p>
                      <a:pPr>
                        <a:buNone/>
                      </a:pPr>
                      <a:r>
                        <a:rPr lang="ru-RU" sz="1400" dirty="0" err="1">
                          <a:latin typeface="Times New Roman" pitchFamily="18" charset="0"/>
                          <a:cs typeface="Times New Roman" pitchFamily="18" charset="0"/>
                        </a:rPr>
                        <a:t>воз-вра-щать-ся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 – возвращаться</a:t>
                      </a:r>
                    </a:p>
                    <a:p>
                      <a:pPr>
                        <a:buNone/>
                      </a:pPr>
                      <a:r>
                        <a:rPr lang="ru-RU" sz="1400" dirty="0" err="1">
                          <a:latin typeface="Times New Roman" pitchFamily="18" charset="0"/>
                          <a:cs typeface="Times New Roman" pitchFamily="18" charset="0"/>
                        </a:rPr>
                        <a:t>ко-ман-дир-ская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 – командирская</a:t>
                      </a:r>
                    </a:p>
                    <a:p>
                      <a:pPr>
                        <a:buNone/>
                      </a:pPr>
                      <a:r>
                        <a:rPr lang="ru-RU" sz="1400" dirty="0" err="1">
                          <a:latin typeface="Times New Roman" pitchFamily="18" charset="0"/>
                          <a:cs typeface="Times New Roman" pitchFamily="18" charset="0"/>
                        </a:rPr>
                        <a:t>ка-ва-ле-рий-ский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 – кавалерийский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Развитие оперативной памяти. Широко использую «чтение – спринт». На максимальной скорости, читая «про себя», найти ответы на заданные вопросы. Уже в начальной школе знакомлю детей с работой по толковому словарю, ищем объяснение трудным непонятным словам. Использую работу консультантов, работу  в паре, где дети самостоятельно оценивают ответы своего соседа. Если первый вариант читает отрывок, то второй вариант непросто слушает, но и потом пересказывает его и наоборот. Причём пересказ может быть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подробным, кратким, выборочным, с творческим дополнением, это зависит от задания учителя.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/>
          </a:bodyPr>
          <a:lstStyle/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Начало года</a:t>
            </a: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Конец года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4" y="1425890"/>
          <a:ext cx="9144036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11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62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Норма (60-70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сл. в мин)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Выше нормы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Ниже нормы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Замена букв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Пропуск букв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Ударение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Сознательность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Выразительность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Правильность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Понимание прочитанного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% качества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11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10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13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13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15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20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95%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-4" y="4000504"/>
          <a:ext cx="9144003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12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1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37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8578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Норма (70-80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сл. в мин)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Выше нормы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Ниже нормы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Замена букв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Пропуск букв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Ударение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Сознательность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Выразительность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Правильность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Понимание прочитанного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% качества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32 %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10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9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17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17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18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21 чел.</a:t>
                      </a:r>
                    </a:p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95%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Список литературы.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6500834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Бакулина Г.А. Проверка первичного восприятия художественного произведения: от формализма к обучению и развитию.// Начальная школа. – 2009. - №8 – с. 3-8.</a:t>
            </a:r>
          </a:p>
          <a:p>
            <a:pPr>
              <a:buFont typeface="+mj-lt"/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Борисенко И. В.  Методические уроки К. Д. Ушинского.//  Начальная школа. – 1994. - №3 - с. 12-19.</a:t>
            </a:r>
          </a:p>
          <a:p>
            <a:pPr>
              <a:buFont typeface="+mj-lt"/>
              <a:buAutoNum type="arabicPeriod"/>
            </a:pP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Гусарова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Л.А. Формирование умения читать.// Начальная школа. – 2009. - №7 – с. 30-33.</a:t>
            </a:r>
          </a:p>
          <a:p>
            <a:pPr>
              <a:buFont typeface="+mj-lt"/>
              <a:buAutoNum type="arabicPeriod"/>
            </a:pP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Джежжелей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О.В. Формирование круга чтения младших школьников. //  Начальная школа. – 1989. - №1 – с. 33-38.</a:t>
            </a:r>
          </a:p>
          <a:p>
            <a:pPr>
              <a:buFont typeface="+mj-lt"/>
              <a:buAutoNum type="arabicPeriod"/>
            </a:pP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Зайдман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И. Н. Развитие речи 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психолого-педагогичекая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коррекция младших школьников.// Начальная школа. – 2003. - №6 – с. 5-14.</a:t>
            </a:r>
          </a:p>
          <a:p>
            <a:pPr>
              <a:buFont typeface="+mj-lt"/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Зайцев В.Н. Резервы обучения чтению. – М., Просвещение, 1991 г.</a:t>
            </a:r>
          </a:p>
          <a:p>
            <a:pPr>
              <a:buFont typeface="+mj-lt"/>
              <a:buAutoNum type="arabicPeriod"/>
            </a:pP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Кубасова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О.В. Литературное чтение. Любимые страницы. Методические рекомендации по литературному чтению для начальной школы (2 и 3 классы). – Смоленск, Ассоциация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век, 2006.</a:t>
            </a:r>
          </a:p>
          <a:p>
            <a:pPr>
              <a:buFont typeface="+mj-lt"/>
              <a:buAutoNum type="arabicPeriod"/>
            </a:pP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Кубасова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О.В. Литературное чтение. Любимые страницы. Учебник для 3 класса общеобразовательных учреждений в 4 ч. (ч. 1). – Смоленск, Ассоциация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век, 2007.</a:t>
            </a:r>
          </a:p>
          <a:p>
            <a:pPr>
              <a:buFont typeface="+mj-lt"/>
              <a:buAutoNum type="arabicPeriod"/>
            </a:pP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Кубасова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О.В. Литературное чтение. Тетрадь к учебнику «Любимые страницы» для 3 класса общеобразовательных учреждений. – 5-е изд., исп. – Смоленск, Ассоциация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век, 2008.</a:t>
            </a:r>
          </a:p>
          <a:p>
            <a:pPr>
              <a:buFont typeface="+mj-lt"/>
              <a:buAutoNum type="arabicPeriod"/>
            </a:pP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Кубасова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О.В. Развитие воссоздающего воображения на уроках чтения.// Начальная школа. – 1991. - №9 – с. 26-31.</a:t>
            </a:r>
          </a:p>
          <a:p>
            <a:pPr>
              <a:buFont typeface="+mj-lt"/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Лагутина Т.В. От совершенствования техники чтения до свободного интеллектуального общения.// Начальная школа. – 1994. - №2 – с. 60-64.</a:t>
            </a:r>
          </a:p>
          <a:p>
            <a:pPr>
              <a:buFont typeface="+mj-lt"/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Львов М. Р. Речь младших школьников и пути её развития. Пособие для учителя. – М., «Просвещение», 1975.</a:t>
            </a:r>
          </a:p>
          <a:p>
            <a:pPr>
              <a:buFont typeface="+mj-lt"/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Никитина Л.В. Повышение эффективности уроков чтения путем организации групповой работы. // Начальная школа. – 2001. - №5. – с. 99-101.</a:t>
            </a:r>
          </a:p>
          <a:p>
            <a:pPr>
              <a:buFont typeface="+mj-lt"/>
              <a:buAutoNum type="arabicPeriod"/>
            </a:pP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Светловская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Н. Н. Самостоятельное чтение младших школьников. Теоретико-экспериментальное исследование. – М., Педагогика, 1980.</a:t>
            </a:r>
          </a:p>
          <a:p>
            <a:pPr>
              <a:buFont typeface="+mj-lt"/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Соловейчик М. С. К Тайнам языка. Работа над словом как лексической единицей. // Начальная школа. 1994. - №8 – с.22-26.</a:t>
            </a:r>
          </a:p>
          <a:p>
            <a:pPr>
              <a:buFont typeface="+mj-lt"/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Федоренко И. Т. Подготовка учащихся к усвоению знаний. – Киев, 1980.</a:t>
            </a:r>
          </a:p>
          <a:p>
            <a:pPr>
              <a:buFont typeface="+mj-lt"/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Юшкова Л. М. Совершенствование техники чтения. // Начальная школа. – 1989. - №5 – с. 15-17.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71462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dirty="0">
                <a:latin typeface="Times New Roman" pitchFamily="18" charset="0"/>
                <a:ea typeface="+mn-ea"/>
                <a:cs typeface="Times New Roman" pitchFamily="18" charset="0"/>
              </a:rPr>
              <a:t>Условия формирования личного вклада педагога в развитие образования</a:t>
            </a:r>
            <a:br>
              <a:rPr lang="ru-RU" sz="3200" b="1" dirty="0"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Научно–исследовательские условия: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изучение литературы по педагогике и психологии по вопросам формирования мотивации детей к чтению Щукина, Тимофеева, формы проведения (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Икрамова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Николаева), приемы (…….)</a:t>
            </a:r>
          </a:p>
          <a:p>
            <a:pPr>
              <a:spcBef>
                <a:spcPts val="0"/>
              </a:spcBef>
              <a:defRPr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Методические условия: </a:t>
            </a:r>
          </a:p>
          <a:p>
            <a:pPr marL="0" lvl="0" indent="0">
              <a:spcBef>
                <a:spcPts val="0"/>
              </a:spcBef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Разработка проектов учебных занятий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Организационно–педагогические условия:</a:t>
            </a:r>
          </a:p>
          <a:p>
            <a:pPr marL="0" lvl="0" indent="0">
              <a:spcBef>
                <a:spcPts val="0"/>
              </a:spcBef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Участие в работе ШМО. Представление личного опыта по теме «Приёмы, способствующие выработке правильного, беглого и осознанного чтения».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ru-RU" sz="24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811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000108"/>
            <a:ext cx="346151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71934" y="1357298"/>
            <a:ext cx="42148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Общий спад интереса к учению.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Обилие иных информационных источников информации (телевидение, компьютерные игры, Интернет и др.)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Несовершенство обучения чтению.</a:t>
            </a:r>
          </a:p>
        </p:txBody>
      </p:sp>
    </p:spTree>
    <p:extLst>
      <p:ext uri="{BB962C8B-B14F-4D97-AF65-F5344CB8AC3E}">
        <p14:creationId xmlns:p14="http://schemas.microsoft.com/office/powerpoint/2010/main" val="1576718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656183"/>
          </a:xfrm>
        </p:spPr>
        <p:txBody>
          <a:bodyPr/>
          <a:lstStyle/>
          <a:p>
            <a:pPr lvl="0" fontAlgn="base"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Теоретическое обоснование личного вклада педагога  в развитие образования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85852" y="1285860"/>
            <a:ext cx="6400800" cy="5239484"/>
          </a:xfrm>
        </p:spPr>
        <p:txBody>
          <a:bodyPr>
            <a:normAutofit fontScale="70000" lnSpcReduction="20000"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sz="21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Чтение</a:t>
            </a:r>
            <a:r>
              <a:rPr lang="ru-RU" sz="21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сложный психофизиологический процесс. 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его акте принимают участие зрительный, 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100" dirty="0" err="1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речедвигательный</a:t>
            </a:r>
            <a:r>
              <a:rPr lang="ru-RU" sz="21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речеслуховой анализаторы.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Современная методика понимает </a:t>
            </a:r>
            <a:r>
              <a:rPr lang="ru-RU" sz="21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навык чтения</a:t>
            </a:r>
            <a:r>
              <a:rPr lang="ru-RU" sz="21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как автоматизированное умение по озвучиванию печатного текста, предполагающее осознание идеи воспринимаемого произведения и выработку собственного отношения к читаемому. 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21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В методике принято характеризовать навык чтения, называя четыре его качества: </a:t>
            </a: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Char char="Ø"/>
            </a:pPr>
            <a:br>
              <a:rPr lang="ru-RU" sz="210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10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правильность, </a:t>
            </a: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беглость, </a:t>
            </a: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сознательность, </a:t>
            </a: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выразительность</a:t>
            </a:r>
            <a:endParaRPr lang="ru-RU" sz="2100" dirty="0"/>
          </a:p>
          <a:p>
            <a:pPr lvl="0"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832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1438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Цель и задачи работы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систематизировать систему тренировочных упражнений по формированию навыка правильного, беглого и осознанного чтения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Задачи: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изучить литературу по формированию навыка чтения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определить наиболее целесообразные методы и приёмы работы по формированию правильного, беглого и осознанного чтения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проектов учебных занятий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Ведущая педагогическая идея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Ведущей педагогической идеей работы </a:t>
            </a:r>
            <a:r>
              <a:rPr lang="ru-RU" dirty="0"/>
              <a:t>является построение </a:t>
            </a:r>
            <a:r>
              <a:rPr lang="ru-RU" dirty="0" err="1"/>
              <a:t>учебно</a:t>
            </a:r>
            <a:r>
              <a:rPr lang="ru-RU" dirty="0"/>
              <a:t>–воспитательного процесса, посредством сотрудничества педагога и обучающегося субъекта. Основная мысль моей работы предусматривает вариативность форм осмысленного, вдумчивого чтения, которое способствует интеллектуальному развитию ребенка, его творческих способностей и интереса к чтению. </a:t>
            </a:r>
          </a:p>
        </p:txBody>
      </p:sp>
    </p:spTree>
    <p:extLst>
      <p:ext uri="{BB962C8B-B14F-4D97-AF65-F5344CB8AC3E}">
        <p14:creationId xmlns:p14="http://schemas.microsoft.com/office/powerpoint/2010/main" val="1871715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Пути приобщения к чтению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628799"/>
            <a:ext cx="4040188" cy="546075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ru-RU" sz="4200" dirty="0"/>
              <a:t>Исследователь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fontAlgn="t">
              <a:buNone/>
            </a:pPr>
            <a:r>
              <a:rPr lang="ru-RU" dirty="0" err="1"/>
              <a:t>С.А.Икрамова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Е.Л.Николаева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sz="2600" dirty="0"/>
              <a:t>Подход приобщения к чтению</a:t>
            </a:r>
          </a:p>
          <a:p>
            <a:endParaRPr lang="ru-RU" sz="2600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fontAlgn="t">
              <a:buNone/>
            </a:pPr>
            <a:r>
              <a:rPr lang="ru-RU" dirty="0"/>
              <a:t>Выразительное чтение</a:t>
            </a:r>
          </a:p>
          <a:p>
            <a:pPr marL="0" indent="0">
              <a:buNone/>
            </a:pPr>
            <a:r>
              <a:rPr lang="ru-RU" dirty="0">
                <a:latin typeface="Calibri" pitchFamily="34" charset="0"/>
                <a:cs typeface="Calibri" pitchFamily="34" charset="0"/>
              </a:rPr>
              <a:t>Уроки внеклассного чтения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8128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1692275" y="549275"/>
            <a:ext cx="5472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Пути приобщения к чтению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450" y="1397000"/>
          <a:ext cx="7488832" cy="146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Исследователь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Подход приобщения к чтению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Н.Е.Тимофеева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Изучение биографии писателей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Г.Н.Щукина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Проявление творческих способностей учащихся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785786" y="3786190"/>
            <a:ext cx="80660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Интерес к чтению требует введение следующих показателей (по Г.Н.Щукиной):</a:t>
            </a:r>
          </a:p>
          <a:p>
            <a:pPr>
              <a:buFont typeface="Arial" charset="0"/>
              <a:buChar char="•"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развитие литературно-творческих умений ребенка (люблю писать, 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сочинять стихи)</a:t>
            </a:r>
          </a:p>
          <a:p>
            <a:pPr>
              <a:buFont typeface="Arial" charset="0"/>
              <a:buChar char="•"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способность к сопереживанию (инсценировки)</a:t>
            </a:r>
          </a:p>
          <a:p>
            <a:pPr>
              <a:buFont typeface="Arial" charset="0"/>
              <a:buChar char="•"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способность оценивать произведения на основе высших духовных ценностей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(обсуждение книг)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3072</Words>
  <Application>Microsoft Office PowerPoint</Application>
  <PresentationFormat>Экран (4:3)</PresentationFormat>
  <Paragraphs>334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Arial Unicode MS</vt:lpstr>
      <vt:lpstr>Calibri</vt:lpstr>
      <vt:lpstr>Times New Roman</vt:lpstr>
      <vt:lpstr>Wingdings</vt:lpstr>
      <vt:lpstr>Тема Office</vt:lpstr>
      <vt:lpstr>Визитная карточка </vt:lpstr>
      <vt:lpstr> Тема «Приёмы, способствующие выработке правильного, беглого и осознанного чтения».</vt:lpstr>
      <vt:lpstr>Условия формирования личного вклада педагога в развитие образования </vt:lpstr>
      <vt:lpstr>Актуальность</vt:lpstr>
      <vt:lpstr>Теоретическое обоснование личного вклада педагога  в развитие образования </vt:lpstr>
      <vt:lpstr>Цель и задачи работы  </vt:lpstr>
      <vt:lpstr>Ведущая педагогическая идея </vt:lpstr>
      <vt:lpstr>Пути приобщения к чтению </vt:lpstr>
      <vt:lpstr>Презентация PowerPoint</vt:lpstr>
      <vt:lpstr>Формы проведения занятий</vt:lpstr>
      <vt:lpstr>Содержание собственного педагогического опыта.</vt:lpstr>
      <vt:lpstr>Содержание собственного педагогического опыта.</vt:lpstr>
      <vt:lpstr>Содержание собственного педагогического опыта.</vt:lpstr>
      <vt:lpstr>Содержание собственного педагогического опыта.</vt:lpstr>
      <vt:lpstr>Содержание собственного педагогического опыта.</vt:lpstr>
      <vt:lpstr>Содержание собственного педагогического опыта.</vt:lpstr>
      <vt:lpstr>Содержание собственного педагогического опыта.</vt:lpstr>
      <vt:lpstr>Обоснование образовательных технологий, методов, форм организации деятельности учащихся.</vt:lpstr>
      <vt:lpstr>Обоснование образовательных технологий, методов, форм организации деятельности учащихся.</vt:lpstr>
      <vt:lpstr>Тематическое планирование уроков лит.</vt:lpstr>
      <vt:lpstr>Презентация PowerPoint</vt:lpstr>
      <vt:lpstr>Презентация PowerPoint</vt:lpstr>
      <vt:lpstr>Презентация PowerPoint</vt:lpstr>
      <vt:lpstr>Список литературы.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Аттестационная работа на I квалификационную категорию учителя начальных классов МОУ СОШ п.Ждановский Перяковой И.А.</dc:title>
  <dc:creator>Сашок</dc:creator>
  <cp:lastModifiedBy>365 Pro Plus</cp:lastModifiedBy>
  <cp:revision>91</cp:revision>
  <dcterms:created xsi:type="dcterms:W3CDTF">2010-04-11T10:28:09Z</dcterms:created>
  <dcterms:modified xsi:type="dcterms:W3CDTF">2023-09-06T09:09:43Z</dcterms:modified>
</cp:coreProperties>
</file>