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82" r:id="rId3"/>
    <p:sldId id="283" r:id="rId4"/>
    <p:sldId id="271" r:id="rId5"/>
    <p:sldId id="284" r:id="rId6"/>
    <p:sldId id="273" r:id="rId7"/>
    <p:sldId id="285" r:id="rId8"/>
    <p:sldId id="278" r:id="rId9"/>
    <p:sldId id="286" r:id="rId10"/>
    <p:sldId id="274" r:id="rId11"/>
    <p:sldId id="287" r:id="rId12"/>
    <p:sldId id="275" r:id="rId13"/>
    <p:sldId id="288" r:id="rId14"/>
    <p:sldId id="269" r:id="rId15"/>
    <p:sldId id="289" r:id="rId16"/>
    <p:sldId id="276" r:id="rId17"/>
    <p:sldId id="290" r:id="rId18"/>
    <p:sldId id="280" r:id="rId19"/>
    <p:sldId id="291"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B4C71EC6-210F-42DE-9C53-41977AD35B3D}" type="datetimeFigureOut">
              <a:rPr lang="ru-RU" smtClean="0"/>
              <a:t>03.09.2023</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03.09.2023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03.09.2023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B4C71EC6-210F-42DE-9C53-41977AD35B3D}" type="datetimeFigureOut">
              <a:rPr lang="ru-RU" smtClean="0"/>
              <a:t>03.09.2023</a:t>
            </a:fld>
            <a:endParaRPr lang="ru-RU"/>
          </a:p>
        </p:txBody>
      </p:sp>
      <p:sp>
        <p:nvSpPr>
          <p:cNvPr id="9" name="Номер слайда 8"/>
          <p:cNvSpPr>
            <a:spLocks noGrp="1"/>
          </p:cNvSpPr>
          <p:nvPr>
            <p:ph type="sldNum" sz="quarter" idx="15"/>
          </p:nvPr>
        </p:nvSpPr>
        <p:spPr/>
        <p:txBody>
          <a:bodyPr rtlCol="0"/>
          <a:lstStyle/>
          <a:p>
            <a:fld id="{B19B0651-EE4F-4900-A07F-96A6BFA9D0F0}"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B4C71EC6-210F-42DE-9C53-41977AD35B3D}" type="datetimeFigureOut">
              <a:rPr lang="ru-RU" smtClean="0"/>
              <a:t>03.09.2023</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03.09.2023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03.09.2023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B4C71EC6-210F-42DE-9C53-41977AD35B3D}" type="datetimeFigureOut">
              <a:rPr lang="ru-RU" smtClean="0"/>
              <a:t>03.09.2023</a:t>
            </a:fld>
            <a:endParaRPr lang="ru-RU"/>
          </a:p>
        </p:txBody>
      </p:sp>
      <p:sp>
        <p:nvSpPr>
          <p:cNvPr id="7" name="Номер слайда 6"/>
          <p:cNvSpPr>
            <a:spLocks noGrp="1"/>
          </p:cNvSpPr>
          <p:nvPr>
            <p:ph type="sldNum" sz="quarter" idx="11"/>
          </p:nvPr>
        </p:nvSpPr>
        <p:spPr/>
        <p:txBody>
          <a:bodyPr rtlCol="0"/>
          <a:lstStyle/>
          <a:p>
            <a:fld id="{B19B0651-EE4F-4900-A07F-96A6BFA9D0F0}"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03.09.2023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B4C71EC6-210F-42DE-9C53-41977AD35B3D}" type="datetimeFigureOut">
              <a:rPr lang="ru-RU" smtClean="0"/>
              <a:t>03.09.2023</a:t>
            </a:fld>
            <a:endParaRPr lang="ru-RU"/>
          </a:p>
        </p:txBody>
      </p:sp>
      <p:sp>
        <p:nvSpPr>
          <p:cNvPr id="22" name="Номер слайда 21"/>
          <p:cNvSpPr>
            <a:spLocks noGrp="1"/>
          </p:cNvSpPr>
          <p:nvPr>
            <p:ph type="sldNum" sz="quarter" idx="15"/>
          </p:nvPr>
        </p:nvSpPr>
        <p:spPr/>
        <p:txBody>
          <a:bodyPr rtlCol="0"/>
          <a:lstStyle/>
          <a:p>
            <a:fld id="{B19B0651-EE4F-4900-A07F-96A6BFA9D0F0}"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B4C71EC6-210F-42DE-9C53-41977AD35B3D}" type="datetimeFigureOut">
              <a:rPr lang="ru-RU" smtClean="0"/>
              <a:t>03.09.2023</a:t>
            </a:fld>
            <a:endParaRPr lang="ru-RU"/>
          </a:p>
        </p:txBody>
      </p:sp>
      <p:sp>
        <p:nvSpPr>
          <p:cNvPr id="18" name="Номер слайда 17"/>
          <p:cNvSpPr>
            <a:spLocks noGrp="1"/>
          </p:cNvSpPr>
          <p:nvPr>
            <p:ph type="sldNum" sz="quarter" idx="11"/>
          </p:nvPr>
        </p:nvSpPr>
        <p:spPr/>
        <p:txBody>
          <a:bodyPr rtlCol="0"/>
          <a:lstStyle/>
          <a:p>
            <a:fld id="{B19B0651-EE4F-4900-A07F-96A6BFA9D0F0}"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4C71EC6-210F-42DE-9C53-41977AD35B3D}" type="datetimeFigureOut">
              <a:rPr lang="ru-RU" smtClean="0"/>
              <a:t>03.09.2023</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smtClean="0"/>
              <a:t>Текстовые задачи с использованием краеведческого материала</a:t>
            </a:r>
            <a:endParaRPr lang="ru-RU" dirty="0"/>
          </a:p>
        </p:txBody>
      </p:sp>
      <p:sp>
        <p:nvSpPr>
          <p:cNvPr id="3" name="Подзаголовок 2"/>
          <p:cNvSpPr>
            <a:spLocks noGrp="1"/>
          </p:cNvSpPr>
          <p:nvPr>
            <p:ph type="subTitle" idx="1"/>
          </p:nvPr>
        </p:nvSpPr>
        <p:spPr/>
        <p:txBody>
          <a:bodyPr>
            <a:normAutofit fontScale="92500" lnSpcReduction="10000"/>
          </a:bodyPr>
          <a:lstStyle/>
          <a:p>
            <a:r>
              <a:rPr lang="ru-RU" sz="2000" dirty="0" smtClean="0"/>
              <a:t>Выполнила Фунтовая Л.С.</a:t>
            </a:r>
          </a:p>
          <a:p>
            <a:r>
              <a:rPr lang="ru-RU" sz="2000" dirty="0"/>
              <a:t>у</a:t>
            </a:r>
            <a:r>
              <a:rPr lang="ru-RU" sz="2000" dirty="0" smtClean="0"/>
              <a:t>читель начальных классов </a:t>
            </a:r>
          </a:p>
          <a:p>
            <a:r>
              <a:rPr lang="ru-RU" sz="2000" dirty="0" err="1" smtClean="0"/>
              <a:t>Новохопёрского</a:t>
            </a:r>
            <a:r>
              <a:rPr lang="ru-RU" sz="2000" dirty="0" smtClean="0"/>
              <a:t> района</a:t>
            </a:r>
          </a:p>
          <a:p>
            <a:r>
              <a:rPr lang="ru-RU" sz="2000" dirty="0" smtClean="0"/>
              <a:t>Воронежской области</a:t>
            </a:r>
            <a:endParaRPr lang="ru-RU" sz="2000" dirty="0"/>
          </a:p>
        </p:txBody>
      </p:sp>
    </p:spTree>
    <p:extLst>
      <p:ext uri="{BB962C8B-B14F-4D97-AF65-F5344CB8AC3E}">
        <p14:creationId xmlns:p14="http://schemas.microsoft.com/office/powerpoint/2010/main" val="31777022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a:bodyPr>
          <a:lstStyle/>
          <a:p>
            <a:pPr marL="0" indent="0">
              <a:buNone/>
            </a:pPr>
            <a:r>
              <a:rPr lang="ru-RU" sz="2800" dirty="0" err="1">
                <a:latin typeface="Times New Roman" pitchFamily="18" charset="0"/>
                <a:cs typeface="Times New Roman" pitchFamily="18" charset="0"/>
              </a:rPr>
              <a:t>Хопёрский</a:t>
            </a:r>
            <a:r>
              <a:rPr lang="ru-RU" sz="2800" dirty="0">
                <a:latin typeface="Times New Roman" pitchFamily="18" charset="0"/>
                <a:cs typeface="Times New Roman" pitchFamily="18" charset="0"/>
              </a:rPr>
              <a:t> заповедник был создан с целью сохранить редкое животное -выхухоль. В наиболее благотворные годы численность этих животных возросла до 2200 зверьков. Но по учётам 2019 года численность составляет 170 особей. На сколько особей уменьшилась численность этих животных?</a:t>
            </a:r>
          </a:p>
        </p:txBody>
      </p:sp>
    </p:spTree>
    <p:extLst>
      <p:ext uri="{BB962C8B-B14F-4D97-AF65-F5344CB8AC3E}">
        <p14:creationId xmlns:p14="http://schemas.microsoft.com/office/powerpoint/2010/main" val="18232852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normAutofit/>
          </a:bodyPr>
          <a:lstStyle/>
          <a:p>
            <a:r>
              <a:rPr lang="ru-RU" sz="3200" dirty="0">
                <a:latin typeface="Times New Roman" pitchFamily="18" charset="0"/>
                <a:cs typeface="Times New Roman" pitchFamily="18" charset="0"/>
              </a:rPr>
              <a:t>Численность выхухолей </a:t>
            </a:r>
            <a:r>
              <a:rPr lang="ru-RU" sz="3200" dirty="0" smtClean="0">
                <a:latin typeface="Times New Roman" pitchFamily="18" charset="0"/>
                <a:cs typeface="Times New Roman" pitchFamily="18" charset="0"/>
              </a:rPr>
              <a:t>в2019 году уменьшилась </a:t>
            </a:r>
            <a:r>
              <a:rPr lang="ru-RU" sz="3200" dirty="0">
                <a:latin typeface="Times New Roman" pitchFamily="18" charset="0"/>
                <a:cs typeface="Times New Roman" pitchFamily="18" charset="0"/>
              </a:rPr>
              <a:t>на 2030 особей.</a:t>
            </a:r>
          </a:p>
        </p:txBody>
      </p:sp>
      <p:pic>
        <p:nvPicPr>
          <p:cNvPr id="6146" name="Picture 2" descr="G:\печатная работа2\7e05b322ea28ad3e1d8c8479ca651ec0.jpe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04800" y="980728"/>
            <a:ext cx="5638800" cy="4572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8234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a:bodyPr>
          <a:lstStyle/>
          <a:p>
            <a:pPr marL="0" indent="0">
              <a:buNone/>
            </a:pPr>
            <a:r>
              <a:rPr lang="ru-RU" sz="3600" dirty="0">
                <a:latin typeface="Times New Roman" pitchFamily="18" charset="0"/>
                <a:cs typeface="Times New Roman" pitchFamily="18" charset="0"/>
              </a:rPr>
              <a:t>Население </a:t>
            </a:r>
            <a:r>
              <a:rPr lang="ru-RU" sz="3600" dirty="0" err="1">
                <a:latin typeface="Times New Roman" pitchFamily="18" charset="0"/>
                <a:cs typeface="Times New Roman" pitchFamily="18" charset="0"/>
              </a:rPr>
              <a:t>Новохопёрского</a:t>
            </a:r>
            <a:r>
              <a:rPr lang="ru-RU" sz="3600" dirty="0">
                <a:latin typeface="Times New Roman" pitchFamily="18" charset="0"/>
                <a:cs typeface="Times New Roman" pitchFamily="18" charset="0"/>
              </a:rPr>
              <a:t> района в 1989 году насчитывалось 50684 человека, а в 2021- 36148. На сколько человек уменьшилась численность населения?</a:t>
            </a:r>
          </a:p>
        </p:txBody>
      </p:sp>
    </p:spTree>
    <p:extLst>
      <p:ext uri="{BB962C8B-B14F-4D97-AF65-F5344CB8AC3E}">
        <p14:creationId xmlns:p14="http://schemas.microsoft.com/office/powerpoint/2010/main" val="3474004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7" name="Текст 6"/>
          <p:cNvSpPr>
            <a:spLocks noGrp="1"/>
          </p:cNvSpPr>
          <p:nvPr>
            <p:ph type="body" idx="2"/>
          </p:nvPr>
        </p:nvSpPr>
        <p:spPr>
          <a:xfrm>
            <a:off x="6812280" y="274320"/>
            <a:ext cx="1936184" cy="4983480"/>
          </a:xfrm>
        </p:spPr>
        <p:txBody>
          <a:bodyPr/>
          <a:lstStyle/>
          <a:p>
            <a:r>
              <a:rPr lang="ru-RU" sz="2400" dirty="0" smtClean="0">
                <a:latin typeface="Times New Roman" pitchFamily="18" charset="0"/>
                <a:cs typeface="Times New Roman" pitchFamily="18" charset="0"/>
              </a:rPr>
              <a:t>Численность </a:t>
            </a:r>
            <a:r>
              <a:rPr lang="ru-RU" sz="2400" dirty="0">
                <a:latin typeface="Times New Roman" pitchFamily="18" charset="0"/>
                <a:cs typeface="Times New Roman" pitchFamily="18" charset="0"/>
              </a:rPr>
              <a:t>населения </a:t>
            </a:r>
            <a:r>
              <a:rPr lang="ru-RU" sz="2400" dirty="0" err="1" smtClean="0">
                <a:latin typeface="Times New Roman" pitchFamily="18" charset="0"/>
                <a:cs typeface="Times New Roman" pitchFamily="18" charset="0"/>
              </a:rPr>
              <a:t>Новохопёрского</a:t>
            </a:r>
            <a:r>
              <a:rPr lang="ru-RU" sz="2400" dirty="0" smtClean="0">
                <a:latin typeface="Times New Roman" pitchFamily="18" charset="0"/>
                <a:cs typeface="Times New Roman" pitchFamily="18" charset="0"/>
              </a:rPr>
              <a:t> района в 2019 году уменьшилась </a:t>
            </a:r>
            <a:r>
              <a:rPr lang="ru-RU" sz="2400" dirty="0">
                <a:latin typeface="Times New Roman" pitchFamily="18" charset="0"/>
                <a:cs typeface="Times New Roman" pitchFamily="18" charset="0"/>
              </a:rPr>
              <a:t>на 14536 человек.</a:t>
            </a:r>
          </a:p>
          <a:p>
            <a:endParaRPr lang="ru-RU" dirty="0"/>
          </a:p>
        </p:txBody>
      </p:sp>
      <p:pic>
        <p:nvPicPr>
          <p:cNvPr id="7170" name="Picture 2" descr="G:\печатная работа2\dcb34f6f-22bb-46ea-99a4-68710401dae9.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04800" y="1340768"/>
            <a:ext cx="5638800" cy="4176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8494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3" name="Текст 2"/>
          <p:cNvSpPr>
            <a:spLocks noGrp="1"/>
          </p:cNvSpPr>
          <p:nvPr>
            <p:ph sz="quarter" idx="1"/>
          </p:nvPr>
        </p:nvSpPr>
        <p:spPr/>
        <p:txBody>
          <a:bodyPr>
            <a:noAutofit/>
          </a:bodyPr>
          <a:lstStyle/>
          <a:p>
            <a:pPr marL="0" indent="0">
              <a:buNone/>
            </a:pPr>
            <a:r>
              <a:rPr lang="ru-RU" sz="2000" b="1" dirty="0" smtClean="0">
                <a:latin typeface="Times New Roman" pitchFamily="18" charset="0"/>
                <a:cs typeface="Times New Roman" pitchFamily="18" charset="0"/>
              </a:rPr>
              <a:t> </a:t>
            </a:r>
            <a:r>
              <a:rPr lang="ru-RU" sz="2800" dirty="0">
                <a:latin typeface="Times New Roman" pitchFamily="18" charset="0"/>
                <a:cs typeface="Times New Roman" pitchFamily="18" charset="0"/>
              </a:rPr>
              <a:t>В 1891-92 годах в </a:t>
            </a:r>
            <a:r>
              <a:rPr lang="ru-RU" sz="2800" dirty="0" err="1">
                <a:latin typeface="Times New Roman" pitchFamily="18" charset="0"/>
                <a:cs typeface="Times New Roman" pitchFamily="18" charset="0"/>
              </a:rPr>
              <a:t>Новохопёрском</a:t>
            </a:r>
            <a:r>
              <a:rPr lang="ru-RU" sz="2800" dirty="0">
                <a:latin typeface="Times New Roman" pitchFamily="18" charset="0"/>
                <a:cs typeface="Times New Roman" pitchFamily="18" charset="0"/>
              </a:rPr>
              <a:t> уезде было 70 школ. Земских 39, церковно-приходских 22, остальные школы-грамоты. Сколько школ -грамот было в уезде</a:t>
            </a:r>
            <a:r>
              <a:rPr lang="ru-RU" sz="2800" dirty="0" smtClean="0">
                <a:latin typeface="Times New Roman" pitchFamily="18" charset="0"/>
                <a:cs typeface="Times New Roman" pitchFamily="18" charset="0"/>
              </a:rPr>
              <a:t>?</a:t>
            </a:r>
          </a:p>
          <a:p>
            <a:pPr marL="0" indent="0">
              <a:buNone/>
            </a:pPr>
            <a:r>
              <a:rPr lang="ru-RU" sz="2800" dirty="0" smtClean="0">
                <a:latin typeface="Times New Roman" pitchFamily="18" charset="0"/>
                <a:cs typeface="Times New Roman" pitchFamily="18" charset="0"/>
              </a:rPr>
              <a:t>В </a:t>
            </a:r>
            <a:r>
              <a:rPr lang="ru-RU" sz="2800" dirty="0">
                <a:latin typeface="Times New Roman" pitchFamily="18" charset="0"/>
                <a:cs typeface="Times New Roman" pitchFamily="18" charset="0"/>
              </a:rPr>
              <a:t>1891-92 годах  в школах  </a:t>
            </a:r>
            <a:r>
              <a:rPr lang="ru-RU" sz="2800" dirty="0" err="1" smtClean="0">
                <a:latin typeface="Times New Roman" pitchFamily="18" charset="0"/>
                <a:cs typeface="Times New Roman" pitchFamily="18" charset="0"/>
              </a:rPr>
              <a:t>Новохопёрского</a:t>
            </a:r>
            <a:r>
              <a:rPr lang="ru-RU" sz="2800" dirty="0" smtClean="0">
                <a:latin typeface="Times New Roman" pitchFamily="18" charset="0"/>
                <a:cs typeface="Times New Roman" pitchFamily="18" charset="0"/>
              </a:rPr>
              <a:t> уезда всего </a:t>
            </a:r>
            <a:r>
              <a:rPr lang="ru-RU" sz="2800" dirty="0">
                <a:latin typeface="Times New Roman" pitchFamily="18" charset="0"/>
                <a:cs typeface="Times New Roman" pitchFamily="18" charset="0"/>
              </a:rPr>
              <a:t>учащихся было 4900. Из них в земских учились 3758, церковно-приходских 757, остальные в школах -грамоты. Сколько училось в школах -грамоты?</a:t>
            </a:r>
          </a:p>
        </p:txBody>
      </p:sp>
    </p:spTree>
    <p:extLst>
      <p:ext uri="{BB962C8B-B14F-4D97-AF65-F5344CB8AC3E}">
        <p14:creationId xmlns:p14="http://schemas.microsoft.com/office/powerpoint/2010/main" val="32674101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7" name="Текст 6"/>
          <p:cNvSpPr>
            <a:spLocks noGrp="1"/>
          </p:cNvSpPr>
          <p:nvPr>
            <p:ph type="body" idx="2"/>
          </p:nvPr>
        </p:nvSpPr>
        <p:spPr/>
        <p:txBody>
          <a:bodyPr>
            <a:normAutofit/>
          </a:bodyPr>
          <a:lstStyle/>
          <a:p>
            <a:r>
              <a:rPr lang="ru-RU" sz="2000" b="1" dirty="0">
                <a:latin typeface="Times New Roman" pitchFamily="18" charset="0"/>
                <a:cs typeface="Times New Roman" pitchFamily="18" charset="0"/>
              </a:rPr>
              <a:t>Школ- грамоты было 9, в них училось 385 учеников. </a:t>
            </a:r>
          </a:p>
          <a:p>
            <a:r>
              <a:rPr lang="ru-RU" sz="2000" b="1" dirty="0">
                <a:latin typeface="Times New Roman" pitchFamily="18" charset="0"/>
                <a:cs typeface="Times New Roman" pitchFamily="18" charset="0"/>
              </a:rPr>
              <a:t>(На фото здание бывшей женской гимназии того времени).</a:t>
            </a:r>
          </a:p>
        </p:txBody>
      </p:sp>
      <p:sp>
        <p:nvSpPr>
          <p:cNvPr id="6" name="Объект 5"/>
          <p:cNvSpPr>
            <a:spLocks noGrp="1"/>
          </p:cNvSpPr>
          <p:nvPr>
            <p:ph sz="quarter" idx="1"/>
          </p:nvPr>
        </p:nvSpPr>
        <p:spPr/>
        <p:txBody>
          <a:bodyPr/>
          <a:lstStyle/>
          <a:p>
            <a:endParaRPr lang="ru-RU" dirty="0"/>
          </a:p>
        </p:txBody>
      </p:sp>
      <p:pic>
        <p:nvPicPr>
          <p:cNvPr id="8194" name="Picture 2" descr="C:\Users\18\Desktop\Новохоперск._Советская_ул._25._Бывшая_женская_гимназия._1903_г._(Школа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836712"/>
            <a:ext cx="5256584"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812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Объект 5"/>
          <p:cNvSpPr>
            <a:spLocks noGrp="1"/>
          </p:cNvSpPr>
          <p:nvPr>
            <p:ph sz="quarter" idx="1"/>
          </p:nvPr>
        </p:nvSpPr>
        <p:spPr/>
        <p:txBody>
          <a:bodyPr>
            <a:normAutofit/>
          </a:bodyPr>
          <a:lstStyle/>
          <a:p>
            <a:pPr marL="0" indent="0">
              <a:buNone/>
            </a:pPr>
            <a:r>
              <a:rPr lang="ru-RU" sz="4000" dirty="0" smtClean="0">
                <a:latin typeface="Times New Roman" pitchFamily="18" charset="0"/>
                <a:cs typeface="Times New Roman" pitchFamily="18" charset="0"/>
              </a:rPr>
              <a:t>На </a:t>
            </a:r>
            <a:r>
              <a:rPr lang="ru-RU" sz="4000" dirty="0">
                <a:latin typeface="Times New Roman" pitchFamily="18" charset="0"/>
                <a:cs typeface="Times New Roman" pitchFamily="18" charset="0"/>
              </a:rPr>
              <a:t>территории </a:t>
            </a:r>
            <a:r>
              <a:rPr lang="ru-RU" sz="4000" dirty="0" err="1">
                <a:latin typeface="Times New Roman" pitchFamily="18" charset="0"/>
                <a:cs typeface="Times New Roman" pitchFamily="18" charset="0"/>
              </a:rPr>
              <a:t>Хопёрского</a:t>
            </a:r>
            <a:r>
              <a:rPr lang="ru-RU" sz="4000" dirty="0">
                <a:latin typeface="Times New Roman" pitchFamily="18" charset="0"/>
                <a:cs typeface="Times New Roman" pitchFamily="18" charset="0"/>
              </a:rPr>
              <a:t> заповедника обитает выдра. Длина без хвоста до 1 метра. Хвост 30 см. Какова длина </a:t>
            </a:r>
            <a:r>
              <a:rPr lang="ru-RU" sz="4000" dirty="0" smtClean="0">
                <a:latin typeface="Times New Roman" pitchFamily="18" charset="0"/>
                <a:cs typeface="Times New Roman" pitchFamily="18" charset="0"/>
              </a:rPr>
              <a:t> выдры без хвоста?</a:t>
            </a:r>
            <a:endParaRPr lang="ru-RU" sz="4000" dirty="0">
              <a:latin typeface="Times New Roman" pitchFamily="18" charset="0"/>
              <a:cs typeface="Times New Roman" pitchFamily="18" charset="0"/>
            </a:endParaRPr>
          </a:p>
        </p:txBody>
      </p:sp>
    </p:spTree>
    <p:extLst>
      <p:ext uri="{BB962C8B-B14F-4D97-AF65-F5344CB8AC3E}">
        <p14:creationId xmlns:p14="http://schemas.microsoft.com/office/powerpoint/2010/main" val="2510488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5400000">
            <a:off x="3158088" y="3237115"/>
            <a:ext cx="6309360" cy="457200"/>
          </a:xfrm>
        </p:spPr>
        <p:txBody>
          <a:bodyPr/>
          <a:lstStyle/>
          <a:p>
            <a:endParaRPr lang="ru-RU"/>
          </a:p>
        </p:txBody>
      </p:sp>
      <p:sp>
        <p:nvSpPr>
          <p:cNvPr id="3" name="Текст 2"/>
          <p:cNvSpPr>
            <a:spLocks noGrp="1"/>
          </p:cNvSpPr>
          <p:nvPr>
            <p:ph type="body" idx="2"/>
          </p:nvPr>
        </p:nvSpPr>
        <p:spPr>
          <a:xfrm>
            <a:off x="6812280" y="274320"/>
            <a:ext cx="1792168" cy="4983480"/>
          </a:xfrm>
        </p:spPr>
        <p:txBody>
          <a:bodyPr>
            <a:normAutofit/>
          </a:bodyPr>
          <a:lstStyle/>
          <a:p>
            <a:r>
              <a:rPr lang="ru-RU" sz="2000" b="1" dirty="0" smtClean="0">
                <a:latin typeface="Times New Roman" pitchFamily="18" charset="0"/>
                <a:cs typeface="Times New Roman" pitchFamily="18" charset="0"/>
              </a:rPr>
              <a:t>Длина выдры  без хвоста 70см</a:t>
            </a:r>
            <a:r>
              <a:rPr lang="ru-RU" sz="2000" b="1" dirty="0">
                <a:latin typeface="Times New Roman" pitchFamily="18" charset="0"/>
                <a:cs typeface="Times New Roman" pitchFamily="18" charset="0"/>
              </a:rPr>
              <a:t>. Длина выдры без хвоста может быть от 0,5 до 1 метра. Хвост от 25-50 см. Занесена в Красную книгу Воронежской области.</a:t>
            </a:r>
          </a:p>
        </p:txBody>
      </p:sp>
      <p:sp>
        <p:nvSpPr>
          <p:cNvPr id="4" name="Объект 3"/>
          <p:cNvSpPr>
            <a:spLocks noGrp="1"/>
          </p:cNvSpPr>
          <p:nvPr>
            <p:ph sz="quarter" idx="1"/>
          </p:nvPr>
        </p:nvSpPr>
        <p:spPr/>
        <p:txBody>
          <a:bodyPr/>
          <a:lstStyle/>
          <a:p>
            <a:endParaRPr lang="ru-RU" dirty="0"/>
          </a:p>
        </p:txBody>
      </p:sp>
      <p:pic>
        <p:nvPicPr>
          <p:cNvPr id="9218" name="Picture 2" descr="C:\Users\18\Desktop\Новая папка (2)\1676956182_3-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77190"/>
            <a:ext cx="5472608" cy="4707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8721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Объект 5"/>
          <p:cNvSpPr>
            <a:spLocks noGrp="1"/>
          </p:cNvSpPr>
          <p:nvPr>
            <p:ph sz="quarter" idx="1"/>
          </p:nvPr>
        </p:nvSpPr>
        <p:spPr/>
        <p:txBody>
          <a:bodyPr>
            <a:normAutofit/>
          </a:bodyPr>
          <a:lstStyle/>
          <a:p>
            <a:pPr marL="0" indent="0">
              <a:buNone/>
            </a:pPr>
            <a:r>
              <a:rPr lang="ru-RU" sz="3200" dirty="0">
                <a:latin typeface="Times New Roman" pitchFamily="18" charset="0"/>
                <a:cs typeface="Times New Roman" pitchFamily="18" charset="0"/>
              </a:rPr>
              <a:t>На территории </a:t>
            </a:r>
            <a:r>
              <a:rPr lang="ru-RU" sz="3200" dirty="0" err="1">
                <a:latin typeface="Times New Roman" pitchFamily="18" charset="0"/>
                <a:cs typeface="Times New Roman" pitchFamily="18" charset="0"/>
              </a:rPr>
              <a:t>Хопёрского</a:t>
            </a:r>
            <a:r>
              <a:rPr lang="ru-RU" sz="3200" dirty="0">
                <a:latin typeface="Times New Roman" pitchFamily="18" charset="0"/>
                <a:cs typeface="Times New Roman" pitchFamily="18" charset="0"/>
              </a:rPr>
              <a:t> заповедника обитает европейская норка. Самец длина до 40 см, вес 750 г. Самка вес около 500г, длина 25 см. На сколько см самец длиннее самки? На сколько граммов самка легче самца?</a:t>
            </a:r>
          </a:p>
        </p:txBody>
      </p:sp>
    </p:spTree>
    <p:extLst>
      <p:ext uri="{BB962C8B-B14F-4D97-AF65-F5344CB8AC3E}">
        <p14:creationId xmlns:p14="http://schemas.microsoft.com/office/powerpoint/2010/main" val="35903470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6" name="Текст 5"/>
          <p:cNvSpPr>
            <a:spLocks noGrp="1"/>
          </p:cNvSpPr>
          <p:nvPr>
            <p:ph type="body" idx="2"/>
          </p:nvPr>
        </p:nvSpPr>
        <p:spPr>
          <a:xfrm>
            <a:off x="6812280" y="274320"/>
            <a:ext cx="1936184" cy="4983480"/>
          </a:xfrm>
        </p:spPr>
        <p:txBody>
          <a:bodyPr>
            <a:noAutofit/>
          </a:bodyPr>
          <a:lstStyle/>
          <a:p>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На </a:t>
            </a:r>
            <a:r>
              <a:rPr lang="ru-RU" sz="2000" b="1" dirty="0">
                <a:latin typeface="Times New Roman" pitchFamily="18" charset="0"/>
                <a:cs typeface="Times New Roman" pitchFamily="18" charset="0"/>
              </a:rPr>
              <a:t>15 см самец европейской норки длиннее, чем самка. </a:t>
            </a:r>
            <a:r>
              <a:rPr lang="ru-RU" sz="2000" b="1" dirty="0" smtClean="0">
                <a:latin typeface="Times New Roman" pitchFamily="18" charset="0"/>
                <a:cs typeface="Times New Roman" pitchFamily="18" charset="0"/>
              </a:rPr>
              <a:t>На </a:t>
            </a:r>
            <a:r>
              <a:rPr lang="ru-RU" sz="2000" b="1" dirty="0">
                <a:latin typeface="Times New Roman" pitchFamily="18" charset="0"/>
                <a:cs typeface="Times New Roman" pitchFamily="18" charset="0"/>
              </a:rPr>
              <a:t>250г самка европейской норки легче, чем самец. </a:t>
            </a:r>
          </a:p>
          <a:p>
            <a:r>
              <a:rPr lang="ru-RU" sz="2000" b="1" dirty="0" smtClean="0">
                <a:latin typeface="Times New Roman" pitchFamily="18" charset="0"/>
                <a:cs typeface="Times New Roman" pitchFamily="18" charset="0"/>
              </a:rPr>
              <a:t>Занесена </a:t>
            </a:r>
            <a:r>
              <a:rPr lang="ru-RU" sz="2000" b="1" dirty="0">
                <a:latin typeface="Times New Roman" pitchFamily="18" charset="0"/>
                <a:cs typeface="Times New Roman" pitchFamily="18" charset="0"/>
              </a:rPr>
              <a:t>в Красную книгу Воронежской области</a:t>
            </a:r>
            <a:r>
              <a:rPr lang="ru-RU" sz="2000" b="1" dirty="0" smtClean="0">
                <a:latin typeface="Times New Roman" pitchFamily="18" charset="0"/>
                <a:cs typeface="Times New Roman" pitchFamily="18" charset="0"/>
              </a:rPr>
              <a:t>.</a:t>
            </a:r>
            <a:endParaRPr lang="ru-RU" sz="2000" b="1" dirty="0">
              <a:latin typeface="Times New Roman" pitchFamily="18" charset="0"/>
              <a:cs typeface="Times New Roman" pitchFamily="18" charset="0"/>
            </a:endParaRPr>
          </a:p>
        </p:txBody>
      </p:sp>
      <p:pic>
        <p:nvPicPr>
          <p:cNvPr id="10242" name="Picture 2" descr="C:\Users\18\Desktop\Новая папка (2)\13163.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04800" y="1628800"/>
            <a:ext cx="5638800" cy="3528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41079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b="1" dirty="0" smtClean="0">
                <a:solidFill>
                  <a:schemeClr val="tx1"/>
                </a:solidFill>
              </a:rPr>
              <a:t>Воронежская область</a:t>
            </a:r>
            <a:endParaRPr lang="ru-RU" sz="3600" b="1" dirty="0">
              <a:solidFill>
                <a:schemeClr val="tx1"/>
              </a:solidFill>
            </a:endParaRPr>
          </a:p>
        </p:txBody>
      </p:sp>
      <p:pic>
        <p:nvPicPr>
          <p:cNvPr id="1026" name="Picture 2" descr="G:\Новая папка (2)\8Ijy6kw7ucI.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314450" y="1603375"/>
            <a:ext cx="5753100" cy="4867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6021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b="1" dirty="0" err="1" smtClean="0">
                <a:solidFill>
                  <a:schemeClr val="tx1"/>
                </a:solidFill>
                <a:latin typeface="Times New Roman" pitchFamily="18" charset="0"/>
                <a:cs typeface="Times New Roman" pitchFamily="18" charset="0"/>
              </a:rPr>
              <a:t>Новохопёрский</a:t>
            </a:r>
            <a:r>
              <a:rPr lang="ru-RU" sz="3600" b="1" dirty="0" smtClean="0">
                <a:solidFill>
                  <a:schemeClr val="tx1"/>
                </a:solidFill>
                <a:latin typeface="Times New Roman" pitchFamily="18" charset="0"/>
                <a:cs typeface="Times New Roman" pitchFamily="18" charset="0"/>
              </a:rPr>
              <a:t> район</a:t>
            </a:r>
            <a:endParaRPr lang="ru-RU" sz="3600" b="1" dirty="0">
              <a:solidFill>
                <a:schemeClr val="tx1"/>
              </a:solidFill>
              <a:latin typeface="Times New Roman" pitchFamily="18" charset="0"/>
              <a:cs typeface="Times New Roman" pitchFamily="18" charset="0"/>
            </a:endParaRPr>
          </a:p>
        </p:txBody>
      </p:sp>
      <p:pic>
        <p:nvPicPr>
          <p:cNvPr id="2050" name="Picture 2" descr="G:\Новая папка (2)\9d169946-d640-5bdd-b538-9e871d2bd45b.pn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508527" y="1973337"/>
            <a:ext cx="5364945" cy="412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56917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dirty="0"/>
          </a:p>
        </p:txBody>
      </p:sp>
      <p:sp>
        <p:nvSpPr>
          <p:cNvPr id="6" name="Объект 5"/>
          <p:cNvSpPr>
            <a:spLocks noGrp="1"/>
          </p:cNvSpPr>
          <p:nvPr>
            <p:ph sz="quarter" idx="1"/>
          </p:nvPr>
        </p:nvSpPr>
        <p:spPr/>
        <p:txBody>
          <a:bodyPr>
            <a:normAutofit/>
          </a:bodyPr>
          <a:lstStyle/>
          <a:p>
            <a:pPr marL="0" indent="0">
              <a:buNone/>
            </a:pPr>
            <a:r>
              <a:rPr lang="ru-RU" sz="3200" dirty="0">
                <a:latin typeface="Times New Roman" pitchFamily="18" charset="0"/>
                <a:cs typeface="Times New Roman" pitchFamily="18" charset="0"/>
              </a:rPr>
              <a:t>Основным действующим храмом </a:t>
            </a:r>
            <a:r>
              <a:rPr lang="ru-RU" sz="3200" dirty="0" err="1">
                <a:latin typeface="Times New Roman" pitchFamily="18" charset="0"/>
                <a:cs typeface="Times New Roman" pitchFamily="18" charset="0"/>
              </a:rPr>
              <a:t>Новохопёрского</a:t>
            </a:r>
            <a:r>
              <a:rPr lang="ru-RU" sz="3200" dirty="0">
                <a:latin typeface="Times New Roman" pitchFamily="18" charset="0"/>
                <a:cs typeface="Times New Roman" pitchFamily="18" charset="0"/>
              </a:rPr>
              <a:t> района является собор Воскресения Христова. В 2015 году </a:t>
            </a:r>
            <a:r>
              <a:rPr lang="ru-RU" sz="3200" dirty="0" err="1">
                <a:latin typeface="Times New Roman" pitchFamily="18" charset="0"/>
                <a:cs typeface="Times New Roman" pitchFamily="18" charset="0"/>
              </a:rPr>
              <a:t>Новохопёрский</a:t>
            </a:r>
            <a:r>
              <a:rPr lang="ru-RU" sz="3200" dirty="0">
                <a:latin typeface="Times New Roman" pitchFamily="18" charset="0"/>
                <a:cs typeface="Times New Roman" pitchFamily="18" charset="0"/>
              </a:rPr>
              <a:t> храм отметил своё 150-летие. В каком году был построен этот </a:t>
            </a:r>
            <a:r>
              <a:rPr lang="ru-RU" sz="3200" dirty="0" smtClean="0">
                <a:latin typeface="Times New Roman" pitchFamily="18" charset="0"/>
                <a:cs typeface="Times New Roman" pitchFamily="18" charset="0"/>
              </a:rPr>
              <a:t>храм?</a:t>
            </a:r>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3278436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6" name="Текст 5"/>
          <p:cNvSpPr>
            <a:spLocks noGrp="1"/>
          </p:cNvSpPr>
          <p:nvPr>
            <p:ph type="body" idx="2"/>
          </p:nvPr>
        </p:nvSpPr>
        <p:spPr>
          <a:xfrm>
            <a:off x="6812280" y="274320"/>
            <a:ext cx="1720160" cy="4983480"/>
          </a:xfrm>
        </p:spPr>
        <p:txBody>
          <a:bodyPr>
            <a:normAutofit/>
          </a:bodyPr>
          <a:lstStyle/>
          <a:p>
            <a:r>
              <a:rPr lang="ru-RU" sz="1800" b="1" dirty="0">
                <a:latin typeface="Times New Roman" pitchFamily="18" charset="0"/>
                <a:cs typeface="Times New Roman" pitchFamily="18" charset="0"/>
              </a:rPr>
              <a:t>История храма начинается в октябре 1865года.Большую часть расходов на строительство взял местный купец Василий Михайлович Степанов.</a:t>
            </a:r>
            <a:endParaRPr lang="ru-RU" sz="1800" b="1" dirty="0">
              <a:latin typeface="Times New Roman" pitchFamily="18" charset="0"/>
              <a:cs typeface="Times New Roman" pitchFamily="18" charset="0"/>
            </a:endParaRPr>
          </a:p>
        </p:txBody>
      </p:sp>
      <p:pic>
        <p:nvPicPr>
          <p:cNvPr id="3074" name="Picture 2" descr="G:\печатная работа2\IMG_5184a.jpg"/>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416415"/>
            <a:ext cx="5638800" cy="4044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0402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Объект 5"/>
          <p:cNvSpPr>
            <a:spLocks noGrp="1"/>
          </p:cNvSpPr>
          <p:nvPr>
            <p:ph sz="quarter" idx="1"/>
          </p:nvPr>
        </p:nvSpPr>
        <p:spPr/>
        <p:txBody>
          <a:bodyPr>
            <a:normAutofit/>
          </a:bodyPr>
          <a:lstStyle/>
          <a:p>
            <a:pPr marL="0" indent="0">
              <a:buNone/>
            </a:pPr>
            <a:r>
              <a:rPr lang="ru-RU" sz="3200" dirty="0">
                <a:latin typeface="Times New Roman" pitchFamily="18" charset="0"/>
                <a:cs typeface="Times New Roman" pitchFamily="18" charset="0"/>
              </a:rPr>
              <a:t>На территории </a:t>
            </a:r>
            <a:r>
              <a:rPr lang="ru-RU" sz="3200" dirty="0" err="1">
                <a:latin typeface="Times New Roman" pitchFamily="18" charset="0"/>
                <a:cs typeface="Times New Roman" pitchFamily="18" charset="0"/>
              </a:rPr>
              <a:t>Новохопёрского</a:t>
            </a:r>
            <a:r>
              <a:rPr lang="ru-RU" sz="3200" dirty="0">
                <a:latin typeface="Times New Roman" pitchFamily="18" charset="0"/>
                <a:cs typeface="Times New Roman" pitchFamily="18" charset="0"/>
              </a:rPr>
              <a:t> района находится </a:t>
            </a:r>
            <a:r>
              <a:rPr lang="ru-RU" sz="3200" dirty="0" err="1">
                <a:latin typeface="Times New Roman" pitchFamily="18" charset="0"/>
                <a:cs typeface="Times New Roman" pitchFamily="18" charset="0"/>
              </a:rPr>
              <a:t>Хопёрский</a:t>
            </a:r>
            <a:r>
              <a:rPr lang="ru-RU" sz="3200" dirty="0">
                <a:latin typeface="Times New Roman" pitchFamily="18" charset="0"/>
                <a:cs typeface="Times New Roman" pitchFamily="18" charset="0"/>
              </a:rPr>
              <a:t> заповедник. На его землях обитают 44 вида млекопитающих, 230 видов птиц, 9 видов </a:t>
            </a:r>
            <a:r>
              <a:rPr lang="ru-RU" sz="3200" dirty="0" smtClean="0">
                <a:latin typeface="Times New Roman" pitchFamily="18" charset="0"/>
                <a:cs typeface="Times New Roman" pitchFamily="18" charset="0"/>
              </a:rPr>
              <a:t>земноводных, 9 </a:t>
            </a:r>
            <a:r>
              <a:rPr lang="ru-RU" sz="3200" dirty="0">
                <a:latin typeface="Times New Roman" pitchFamily="18" charset="0"/>
                <a:cs typeface="Times New Roman" pitchFamily="18" charset="0"/>
              </a:rPr>
              <a:t>видов пресмыкающихся, 42 вида рыб. Сколько видов  животных обитает в </a:t>
            </a:r>
            <a:r>
              <a:rPr lang="ru-RU" sz="3200" dirty="0" err="1">
                <a:latin typeface="Times New Roman" pitchFamily="18" charset="0"/>
                <a:cs typeface="Times New Roman" pitchFamily="18" charset="0"/>
              </a:rPr>
              <a:t>Хопёрском</a:t>
            </a:r>
            <a:r>
              <a:rPr lang="ru-RU" sz="3200" dirty="0">
                <a:latin typeface="Times New Roman" pitchFamily="18" charset="0"/>
                <a:cs typeface="Times New Roman" pitchFamily="18" charset="0"/>
              </a:rPr>
              <a:t> заповеднике?</a:t>
            </a:r>
          </a:p>
        </p:txBody>
      </p:sp>
    </p:spTree>
    <p:extLst>
      <p:ext uri="{BB962C8B-B14F-4D97-AF65-F5344CB8AC3E}">
        <p14:creationId xmlns:p14="http://schemas.microsoft.com/office/powerpoint/2010/main" val="2716852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6" name="Текст 5"/>
          <p:cNvSpPr>
            <a:spLocks noGrp="1"/>
          </p:cNvSpPr>
          <p:nvPr>
            <p:ph type="body" idx="2"/>
          </p:nvPr>
        </p:nvSpPr>
        <p:spPr>
          <a:xfrm>
            <a:off x="6588224" y="274320"/>
            <a:ext cx="2160240" cy="4983480"/>
          </a:xfrm>
        </p:spPr>
        <p:txBody>
          <a:bodyPr>
            <a:normAutofit/>
          </a:bodyPr>
          <a:lstStyle/>
          <a:p>
            <a:r>
              <a:rPr lang="ru-RU" sz="2800" b="1" dirty="0">
                <a:latin typeface="Times New Roman" pitchFamily="18" charset="0"/>
                <a:cs typeface="Times New Roman" pitchFamily="18" charset="0"/>
              </a:rPr>
              <a:t>Всего в </a:t>
            </a:r>
            <a:r>
              <a:rPr lang="ru-RU" sz="2800" b="1" dirty="0" err="1">
                <a:latin typeface="Times New Roman" pitchFamily="18" charset="0"/>
                <a:cs typeface="Times New Roman" pitchFamily="18" charset="0"/>
              </a:rPr>
              <a:t>Хопёрском</a:t>
            </a:r>
            <a:r>
              <a:rPr lang="ru-RU" sz="2800" b="1" dirty="0">
                <a:latin typeface="Times New Roman" pitchFamily="18" charset="0"/>
                <a:cs typeface="Times New Roman" pitchFamily="18" charset="0"/>
              </a:rPr>
              <a:t> </a:t>
            </a:r>
            <a:r>
              <a:rPr lang="ru-RU" sz="2800" b="1" dirty="0" smtClean="0">
                <a:latin typeface="Times New Roman" pitchFamily="18" charset="0"/>
                <a:cs typeface="Times New Roman" pitchFamily="18" charset="0"/>
              </a:rPr>
              <a:t>заповеднике </a:t>
            </a:r>
            <a:r>
              <a:rPr lang="ru-RU" sz="2800" b="1" dirty="0">
                <a:latin typeface="Times New Roman" pitchFamily="18" charset="0"/>
                <a:cs typeface="Times New Roman" pitchFamily="18" charset="0"/>
              </a:rPr>
              <a:t>обитает 334 вида животных.</a:t>
            </a:r>
            <a:endParaRPr lang="ru-RU" sz="2800" b="1" dirty="0">
              <a:latin typeface="Times New Roman" pitchFamily="18" charset="0"/>
              <a:cs typeface="Times New Roman" pitchFamily="18" charset="0"/>
            </a:endParaRPr>
          </a:p>
        </p:txBody>
      </p:sp>
      <p:pic>
        <p:nvPicPr>
          <p:cNvPr id="4098" name="Picture 2" descr="G:\печатная работа2\678d04502b432a5759e8acdacc6f471c-800x.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04800" y="836712"/>
            <a:ext cx="5779368"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0709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Объект 5"/>
          <p:cNvSpPr>
            <a:spLocks noGrp="1"/>
          </p:cNvSpPr>
          <p:nvPr>
            <p:ph sz="quarter" idx="1"/>
          </p:nvPr>
        </p:nvSpPr>
        <p:spPr/>
        <p:txBody>
          <a:bodyPr>
            <a:normAutofit/>
          </a:bodyPr>
          <a:lstStyle/>
          <a:p>
            <a:pPr marL="0" indent="0">
              <a:buNone/>
            </a:pPr>
            <a:r>
              <a:rPr lang="ru-RU" sz="2800" dirty="0" smtClean="0">
                <a:latin typeface="Times New Roman" pitchFamily="18" charset="0"/>
                <a:cs typeface="Times New Roman" pitchFamily="18" charset="0"/>
              </a:rPr>
              <a:t>  </a:t>
            </a:r>
            <a:r>
              <a:rPr lang="ru-RU" sz="2800" dirty="0">
                <a:latin typeface="Times New Roman" pitchFamily="18" charset="0"/>
                <a:cs typeface="Times New Roman" pitchFamily="18" charset="0"/>
              </a:rPr>
              <a:t>В составе флоры заповедника входит множество высших видов растений, из них — 31 вид деревьев, 54 вида кустарников, 8 полукустарников и полукустарничков. Преобладают травянистые растения, общее количество многолетних растений достигает 680, двулетних — 76, однолетних — 238 видов. Сколько </a:t>
            </a:r>
            <a:r>
              <a:rPr lang="ru-RU" sz="2800" dirty="0" smtClean="0">
                <a:latin typeface="Times New Roman" pitchFamily="18" charset="0"/>
                <a:cs typeface="Times New Roman" pitchFamily="18" charset="0"/>
              </a:rPr>
              <a:t>всего видов </a:t>
            </a:r>
            <a:r>
              <a:rPr lang="ru-RU" sz="2800" dirty="0">
                <a:latin typeface="Times New Roman" pitchFamily="18" charset="0"/>
                <a:cs typeface="Times New Roman" pitchFamily="18" charset="0"/>
              </a:rPr>
              <a:t>высших растений  растут в </a:t>
            </a:r>
            <a:r>
              <a:rPr lang="ru-RU" sz="2800" dirty="0" err="1">
                <a:latin typeface="Times New Roman" pitchFamily="18" charset="0"/>
                <a:cs typeface="Times New Roman" pitchFamily="18" charset="0"/>
              </a:rPr>
              <a:t>Новохопёрском</a:t>
            </a:r>
            <a:r>
              <a:rPr lang="ru-RU" sz="2800" dirty="0">
                <a:latin typeface="Times New Roman" pitchFamily="18" charset="0"/>
                <a:cs typeface="Times New Roman" pitchFamily="18" charset="0"/>
              </a:rPr>
              <a:t> заповеднике?</a:t>
            </a:r>
          </a:p>
        </p:txBody>
      </p:sp>
    </p:spTree>
    <p:extLst>
      <p:ext uri="{BB962C8B-B14F-4D97-AF65-F5344CB8AC3E}">
        <p14:creationId xmlns:p14="http://schemas.microsoft.com/office/powerpoint/2010/main" val="42222599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6" name="Текст 5"/>
          <p:cNvSpPr>
            <a:spLocks noGrp="1"/>
          </p:cNvSpPr>
          <p:nvPr>
            <p:ph type="body" idx="2"/>
          </p:nvPr>
        </p:nvSpPr>
        <p:spPr>
          <a:xfrm>
            <a:off x="6812280" y="274320"/>
            <a:ext cx="1648152" cy="4983480"/>
          </a:xfrm>
        </p:spPr>
        <p:txBody>
          <a:bodyPr/>
          <a:lstStyle/>
          <a:p>
            <a:r>
              <a:rPr lang="ru-RU" sz="2400" dirty="0">
                <a:latin typeface="Times New Roman" pitchFamily="18" charset="0"/>
                <a:cs typeface="Times New Roman" pitchFamily="18" charset="0"/>
              </a:rPr>
              <a:t>В составе флоры заповедника насчитывается 1087 видов </a:t>
            </a:r>
            <a:r>
              <a:rPr lang="ru-RU" sz="2400" dirty="0" smtClean="0">
                <a:latin typeface="Times New Roman" pitchFamily="18" charset="0"/>
                <a:cs typeface="Times New Roman" pitchFamily="18" charset="0"/>
              </a:rPr>
              <a:t>растений</a:t>
            </a:r>
            <a:r>
              <a:rPr lang="ru-RU" dirty="0"/>
              <a:t>.</a:t>
            </a:r>
          </a:p>
        </p:txBody>
      </p:sp>
      <p:sp>
        <p:nvSpPr>
          <p:cNvPr id="5" name="Объект 4"/>
          <p:cNvSpPr>
            <a:spLocks noGrp="1"/>
          </p:cNvSpPr>
          <p:nvPr>
            <p:ph sz="quarter" idx="1"/>
          </p:nvPr>
        </p:nvSpPr>
        <p:spPr/>
        <p:txBody>
          <a:bodyPr/>
          <a:lstStyle/>
          <a:p>
            <a:endParaRPr lang="ru-RU" dirty="0"/>
          </a:p>
        </p:txBody>
      </p:sp>
      <p:pic>
        <p:nvPicPr>
          <p:cNvPr id="5122" name="Picture 2" descr="G:\печатная работа2\DJI_0219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836712"/>
            <a:ext cx="5760640"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577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172</TotalTime>
  <Words>473</Words>
  <Application>Microsoft Office PowerPoint</Application>
  <PresentationFormat>Экран (4:3)</PresentationFormat>
  <Paragraphs>26</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Эркер</vt:lpstr>
      <vt:lpstr>Текстовые задачи с использованием краеведческого материала</vt:lpstr>
      <vt:lpstr>Воронежская область</vt:lpstr>
      <vt:lpstr>Новохопёрский район</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Текстовые задачи с использованием краеведческого материала</dc:title>
  <dc:creator>18</dc:creator>
  <cp:lastModifiedBy>18</cp:lastModifiedBy>
  <cp:revision>21</cp:revision>
  <dcterms:created xsi:type="dcterms:W3CDTF">2023-02-17T06:26:52Z</dcterms:created>
  <dcterms:modified xsi:type="dcterms:W3CDTF">2023-09-03T05:29:02Z</dcterms:modified>
</cp:coreProperties>
</file>