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85B"/>
    <a:srgbClr val="DEDE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5" autoAdjust="0"/>
    <p:restoredTop sz="94660"/>
  </p:normalViewPr>
  <p:slideViewPr>
    <p:cSldViewPr>
      <p:cViewPr>
        <p:scale>
          <a:sx n="75" d="100"/>
          <a:sy n="75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днс\Documents\PR\Семинар по медиаплану\плашка 4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solidFill>
                  <a:srgbClr val="4D485B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6BE35-A58A-4C47-9FFF-7C66D8AB36E8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D7131-AD6B-4D90-8B54-F9ED2CD42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6F795-7B9C-4D56-8A38-1879DE068383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9CB3-0C24-4E92-BBBC-9B88673F99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76DF-288E-4BD8-B1AC-70CFBD51FB3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F18A1-6B55-4940-A006-0AD6E6B19E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5"/>
            <a:ext cx="8208912" cy="1070992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9A412-BB40-4A1F-8BFC-363DEC67BBE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98945-8148-4740-AB4F-F558A38D26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B4E01-DA12-473B-B7E2-E1408EB9E481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A4289-D383-4B91-A8DD-25A6E7EBE4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3"/>
            <a:ext cx="4038600" cy="4209331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833"/>
            <a:ext cx="4038600" cy="4209331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CA38D-673D-4DF3-BBBB-F8B8213ECB5D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21878-9097-4CF8-AE34-CE7B7EAC29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5"/>
            <a:ext cx="8280920" cy="107099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5" y="1916832"/>
            <a:ext cx="4040188" cy="567754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564904"/>
            <a:ext cx="4040188" cy="356125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10" y="1916832"/>
            <a:ext cx="4041775" cy="567754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64904"/>
            <a:ext cx="4041775" cy="3561259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6057C-EA86-4D2F-AA58-5BB0AB722B0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0FF95-C1EF-43BC-BB3C-71F4844E31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9C805-3848-4AD0-8B12-6F41A1FE7CE5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ECBCD-329B-43C9-A3C8-52E27929B0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48B9A-E836-4D74-8868-825F8033F552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26CF6-4E6B-48F8-853C-A3C4CA6A0D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920880" cy="946026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844825"/>
            <a:ext cx="5111751" cy="4281339"/>
          </a:xfrm>
        </p:spPr>
        <p:txBody>
          <a:bodyPr/>
          <a:lstStyle>
            <a:lvl1pPr>
              <a:defRPr sz="32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916833"/>
            <a:ext cx="3008313" cy="4209331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164C8-D7DB-4B19-955A-38F6CD387316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92B3F-2C64-4B24-B4AC-195CEE3093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днс\Documents\PR\Семинар по медиаплану\Рисунок2.jpg"/>
          <p:cNvPicPr>
            <a:picLocks noChangeAspect="1" noChangeArrowheads="1"/>
          </p:cNvPicPr>
          <p:nvPr userDrawn="1"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0" y="908050"/>
            <a:ext cx="91440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052736"/>
            <a:ext cx="5486400" cy="36748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75177-1902-4B12-A6B5-4231A93ECF58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06878-E1AB-42EF-932F-83D0991DD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днс\Documents\PR\Семинар по медиаплану\плашка 5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 descr="C:\Users\днс\Documents\PR\Семинар по медиаплану\Рисунок2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916113"/>
            <a:ext cx="91440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07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53DCDF-3A15-4954-BBD6-6EA02B845273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7B86CE-ACB6-4063-BF02-5698DCE6DA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1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DEDEDD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D485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D485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D485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D485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D485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93750"/>
          </a:xfrm>
        </p:spPr>
        <p:txBody>
          <a:bodyPr/>
          <a:lstStyle/>
          <a:p>
            <a:pPr eaLnBrk="1" hangingPunct="1"/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Итоговая  аттестационная работа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3141663"/>
            <a:ext cx="7848600" cy="3024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b="1" dirty="0" smtClean="0">
                <a:latin typeface="Times New Roman" pitchFamily="18" charset="0"/>
                <a:cs typeface="Arial" charset="0"/>
              </a:rPr>
              <a:t>ПРОГРАММА ИНДИВИДУАЛЬНОГО СОПРОВОЖДЕНИЯ РЕБЕНКА В ОБЩЕОБРАЗОВАТЕЛЬНОЙ ШКОЛЕ КАК ЧАСТЬ АДАПТИРОВАННОЙ ОБРАЗОВАТЕЛЬНОЙ ПРОГРАММЫ</a:t>
            </a:r>
            <a:r>
              <a:rPr lang="ru-RU" sz="1600" dirty="0" smtClean="0">
                <a:latin typeface="Times New Roman" pitchFamily="18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z="1600" dirty="0" smtClean="0">
              <a:latin typeface="Times New Roman" pitchFamily="18" charset="0"/>
              <a:cs typeface="Arial" charset="0"/>
            </a:endParaRPr>
          </a:p>
          <a:p>
            <a:pPr algn="l" eaLnBrk="1" hangingPunct="1">
              <a:lnSpc>
                <a:spcPts val="1200"/>
              </a:lnSpc>
            </a:pPr>
            <a:r>
              <a:rPr lang="ru-RU" sz="2800" dirty="0" smtClean="0">
                <a:latin typeface="Calibri" pitchFamily="34" charset="0"/>
                <a:cs typeface="Arial" charset="0"/>
              </a:rPr>
              <a:t>                                                               </a:t>
            </a:r>
          </a:p>
          <a:p>
            <a:pPr algn="l" eaLnBrk="1" hangingPunct="1">
              <a:lnSpc>
                <a:spcPts val="1200"/>
              </a:lnSpc>
            </a:pPr>
            <a:r>
              <a:rPr lang="ru-RU" sz="2800" dirty="0" smtClean="0">
                <a:latin typeface="Calibri" pitchFamily="34" charset="0"/>
                <a:cs typeface="Arial" charset="0"/>
              </a:rPr>
              <a:t>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Arial" charset="0"/>
              </a:rPr>
              <a:t>Работу выполнила:</a:t>
            </a:r>
          </a:p>
          <a:p>
            <a:pPr algn="l" eaLnBrk="1" hangingPunct="1">
              <a:lnSpc>
                <a:spcPts val="1200"/>
              </a:lnSpc>
            </a:pPr>
            <a:r>
              <a:rPr lang="ru-RU" sz="1400" dirty="0" smtClean="0">
                <a:latin typeface="Times New Roman" pitchFamily="18" charset="0"/>
                <a:cs typeface="Arial" charset="0"/>
              </a:rPr>
              <a:t>                                                                                                              Коновалова Елена Михайловна</a:t>
            </a:r>
          </a:p>
          <a:p>
            <a:pPr algn="l" eaLnBrk="1" hangingPunct="1">
              <a:lnSpc>
                <a:spcPts val="1200"/>
              </a:lnSpc>
            </a:pPr>
            <a:r>
              <a:rPr lang="ru-RU" sz="1400" dirty="0" smtClean="0">
                <a:latin typeface="Times New Roman" pitchFamily="18" charset="0"/>
                <a:cs typeface="Arial" charset="0"/>
              </a:rPr>
              <a:t>                                                                                         </a:t>
            </a:r>
          </a:p>
          <a:p>
            <a:pPr algn="l" eaLnBrk="1" hangingPunct="1">
              <a:lnSpc>
                <a:spcPts val="1200"/>
              </a:lnSpc>
            </a:pPr>
            <a:endParaRPr lang="ru-RU" sz="1400" dirty="0" smtClean="0">
              <a:latin typeface="Times New Roman" pitchFamily="18" charset="0"/>
              <a:cs typeface="Arial" charset="0"/>
            </a:endParaRPr>
          </a:p>
          <a:p>
            <a:pPr algn="l" eaLnBrk="1" hangingPunct="1">
              <a:lnSpc>
                <a:spcPts val="1200"/>
              </a:lnSpc>
            </a:pPr>
            <a:r>
              <a:rPr lang="ru-RU" sz="1400" dirty="0" smtClean="0">
                <a:latin typeface="Times New Roman" pitchFamily="18" charset="0"/>
                <a:cs typeface="Arial" charset="0"/>
              </a:rPr>
              <a:t>                                                                                                              Руководитель:</a:t>
            </a:r>
          </a:p>
          <a:p>
            <a:pPr algn="l" eaLnBrk="1" hangingPunct="1">
              <a:lnSpc>
                <a:spcPts val="1200"/>
              </a:lnSpc>
            </a:pPr>
            <a:r>
              <a:rPr lang="ru-RU" sz="1400" dirty="0" smtClean="0">
                <a:latin typeface="Times New Roman" pitchFamily="18" charset="0"/>
                <a:cs typeface="Arial" charset="0"/>
              </a:rPr>
              <a:t>                                                                                                              кандидат </a:t>
            </a:r>
            <a:r>
              <a:rPr lang="ru-RU" sz="1400" dirty="0" smtClean="0">
                <a:latin typeface="Times New Roman" pitchFamily="18" charset="0"/>
                <a:cs typeface="Arial" charset="0"/>
              </a:rPr>
              <a:t>педагогических </a:t>
            </a:r>
            <a:r>
              <a:rPr lang="ru-RU" sz="1400" dirty="0" smtClean="0">
                <a:latin typeface="Times New Roman" pitchFamily="18" charset="0"/>
                <a:cs typeface="Arial" charset="0"/>
              </a:rPr>
              <a:t>наук,</a:t>
            </a:r>
          </a:p>
          <a:p>
            <a:pPr algn="l" eaLnBrk="1" hangingPunct="1">
              <a:lnSpc>
                <a:spcPts val="1200"/>
              </a:lnSpc>
            </a:pPr>
            <a:r>
              <a:rPr lang="ru-RU" sz="1400" dirty="0" smtClean="0">
                <a:latin typeface="Times New Roman" pitchFamily="18" charset="0"/>
                <a:cs typeface="Arial" charset="0"/>
              </a:rPr>
              <a:t>                                                                                                              доцент кафедры логопедии                 </a:t>
            </a:r>
          </a:p>
          <a:p>
            <a:pPr algn="l" eaLnBrk="1" hangingPunct="1">
              <a:lnSpc>
                <a:spcPts val="1200"/>
              </a:lnSpc>
            </a:pPr>
            <a:r>
              <a:rPr lang="ru-RU" sz="1400" dirty="0" smtClean="0">
                <a:latin typeface="Times New Roman" pitchFamily="18" charset="0"/>
                <a:cs typeface="Arial" charset="0"/>
              </a:rPr>
              <a:t>                                                                                                               ПГГПУ</a:t>
            </a:r>
          </a:p>
          <a:p>
            <a:pPr algn="l" eaLnBrk="1" hangingPunct="1">
              <a:lnSpc>
                <a:spcPts val="1200"/>
              </a:lnSpc>
            </a:pPr>
            <a:r>
              <a:rPr lang="ru-RU" sz="1400" dirty="0" smtClean="0">
                <a:latin typeface="Times New Roman" pitchFamily="18" charset="0"/>
                <a:cs typeface="Arial" charset="0"/>
              </a:rPr>
              <a:t>                                                                                                              Лизунова Лариса </a:t>
            </a:r>
            <a:r>
              <a:rPr lang="ru-RU" sz="1400" dirty="0" err="1" smtClean="0">
                <a:latin typeface="Times New Roman" pitchFamily="18" charset="0"/>
                <a:cs typeface="Arial" charset="0"/>
              </a:rPr>
              <a:t>Рейновна</a:t>
            </a:r>
            <a:r>
              <a:rPr lang="ru-RU" sz="1400" dirty="0" smtClean="0">
                <a:latin typeface="Times New Roman" pitchFamily="18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sz="4400" smtClean="0"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ЗПР конституционального происхождения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Состояние задержки психического развития определяется наследственностью. </a:t>
            </a:r>
          </a:p>
          <a:p>
            <a:pPr>
              <a:lnSpc>
                <a:spcPct val="8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Дети с данным типом ЗПР отличаются гармоничной одновременной незрелостью телосложения и психики </a:t>
            </a:r>
          </a:p>
          <a:p>
            <a:pPr>
              <a:lnSpc>
                <a:spcPct val="8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Наблюдается значительное отставание психического развития от паспортного возраста что проявляется преимущественно в эмоционально-волевой сфере при относительно сохраненной (хотя и замедленной по сравнению с нормой) познавательной деятельностью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z="2800" b="1" smtClean="0">
                <a:latin typeface="Arial" charset="0"/>
                <a:cs typeface="Arial" charset="0"/>
              </a:rPr>
              <a:t>Констатирующий эксперимент и его анализ</a:t>
            </a:r>
            <a:endParaRPr lang="ru-RU" sz="2800" smtClean="0">
              <a:latin typeface="Arial" charset="0"/>
              <a:cs typeface="Arial" charset="0"/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Целью  констатирующего  эксперимента  является  исследование  уровня развития связной  речи младших школьников с ЗПР, имеющих системное недоразвитие речи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Экспериментальное  исследование проводилось  в  1-х  классах МАОУ « Ординская СОШ» с. Орда. В  исследовании участвовало 11  детей  с ЗПР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Для  исследования  уровня  развития  связной    речи была применена методика бальной оценки В.П. Глухова </a:t>
            </a:r>
          </a:p>
          <a:p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Задачи  эксперимента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Изучить и определить методы исследования.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 Сформировать экспериментальную группу.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 Провести констатирующий эксперимент.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Выявить  и  систематизировать  преобладающие  нарушения  в связной  речи детей экспериментальной группы.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 Проанализировать  и  оформить  результаты  произведенного исследования. </a:t>
            </a:r>
          </a:p>
          <a:p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Задания для детей – участников эксперимента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составление  предложений  по  отдельным  ситуационным картинкам;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-  составление  предложения  по  трем  картинкам,  связанным тематически;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- пересказ текста (знакомой сказки или короткого рассказа);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- составление рассказа по картинке или серии сюжетных картинок;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- сочинение рассказа на основе личного опыта,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- составление рассказа-описания. </a:t>
            </a:r>
          </a:p>
          <a:p>
            <a:endParaRPr lang="ru-RU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Описание эксперимента</a:t>
            </a:r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Пересказ русской народной сказки «Колобок»</a:t>
            </a:r>
          </a:p>
          <a:p>
            <a:r>
              <a:rPr lang="ru-RU" smtClean="0">
                <a:latin typeface="Arial" charset="0"/>
                <a:cs typeface="Arial" charset="0"/>
              </a:rPr>
              <a:t>Рассказ по серии картин «На лесной полянке»</a:t>
            </a:r>
          </a:p>
          <a:p>
            <a:r>
              <a:rPr lang="ru-RU" smtClean="0">
                <a:latin typeface="Arial" charset="0"/>
                <a:cs typeface="Arial" charset="0"/>
              </a:rPr>
              <a:t>Рассказ из личного опыта «Мой любимый мультфильм».</a:t>
            </a:r>
          </a:p>
          <a:p>
            <a:r>
              <a:rPr lang="ru-RU" smtClean="0">
                <a:latin typeface="Arial" charset="0"/>
                <a:cs typeface="Arial" charset="0"/>
              </a:rPr>
              <a:t>Рассказ на тему и продолжение по данному началу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Оценка  выполнения  заданий</a:t>
            </a:r>
            <a:br>
              <a:rPr lang="ru-RU" sz="3200" smtClean="0">
                <a:latin typeface="Arial" charset="0"/>
                <a:cs typeface="Arial" charset="0"/>
              </a:rPr>
            </a:br>
            <a:r>
              <a:rPr lang="ru-RU" sz="3200" smtClean="0">
                <a:latin typeface="Arial" charset="0"/>
                <a:cs typeface="Arial" charset="0"/>
              </a:rPr>
              <a:t>(по методике В.П. Глухова)</a:t>
            </a:r>
          </a:p>
        </p:txBody>
      </p:sp>
      <p:graphicFrame>
        <p:nvGraphicFramePr>
          <p:cNvPr id="27650" name="Содержимое 2"/>
          <p:cNvGraphicFramePr>
            <a:graphicFrameLocks noGrp="1"/>
          </p:cNvGraphicFramePr>
          <p:nvPr>
            <p:ph idx="1"/>
          </p:nvPr>
        </p:nvGraphicFramePr>
        <p:xfrm>
          <a:off x="468313" y="2133600"/>
          <a:ext cx="8280400" cy="4065588"/>
        </p:xfrm>
        <a:graphic>
          <a:graphicData uri="http://schemas.openxmlformats.org/presentationml/2006/ole">
            <p:oleObj spid="_x0000_s27650" name="Документ" r:id="rId3" imgW="6077962" imgH="470819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Оценка  выполнения  заданий</a:t>
            </a:r>
            <a:br>
              <a:rPr lang="ru-RU" sz="3200" smtClean="0">
                <a:latin typeface="Arial" charset="0"/>
                <a:cs typeface="Arial" charset="0"/>
              </a:rPr>
            </a:br>
            <a:r>
              <a:rPr lang="ru-RU" sz="3200" smtClean="0">
                <a:latin typeface="Arial" charset="0"/>
                <a:cs typeface="Arial" charset="0"/>
              </a:rPr>
              <a:t>(по методике В.П. Глухова)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Степень  самостоятельности  при  выполнении задания оценивалась по сумме баллов за 4 вида задания: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- 14 - 12 баллов - высокий уровень;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- 11 – 8 баллов - средний уровень;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-  7 – 4 баллов - ниже среднего;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-  3 - 0 баллов -  низкий уровень. </a:t>
            </a:r>
          </a:p>
          <a:p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  <a:t>Результаты эксперимента</a:t>
            </a:r>
          </a:p>
        </p:txBody>
      </p:sp>
      <p:graphicFrame>
        <p:nvGraphicFramePr>
          <p:cNvPr id="29698" name="Содержимое 2"/>
          <p:cNvGraphicFramePr>
            <a:graphicFrameLocks noGrp="1"/>
          </p:cNvGraphicFramePr>
          <p:nvPr>
            <p:ph idx="1"/>
          </p:nvPr>
        </p:nvGraphicFramePr>
        <p:xfrm>
          <a:off x="457200" y="2690813"/>
          <a:ext cx="8229600" cy="2659062"/>
        </p:xfrm>
        <a:graphic>
          <a:graphicData uri="http://schemas.openxmlformats.org/presentationml/2006/ole">
            <p:oleObj spid="_x0000_s29698" name="Документ" r:id="rId3" imgW="6077962" imgH="1963997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sz="4400" smtClean="0">
                <a:solidFill>
                  <a:schemeClr val="bg1"/>
                </a:solidFill>
                <a:latin typeface="Arial" charset="0"/>
                <a:cs typeface="Arial" charset="0"/>
              </a:rPr>
              <a:t>Итоги эксперимента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>
                <a:latin typeface="Calibri" pitchFamily="34" charset="0"/>
              </a:rPr>
              <a:t>Анализ эксперимента показывает, что у обследованных детей были отмечены: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Calibri" pitchFamily="34" charset="0"/>
              </a:rPr>
              <a:t>-  отсутствие самостоятельности в составлении рассказов;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Calibri" pitchFamily="34" charset="0"/>
              </a:rPr>
              <a:t>-  нарушение логической последовательности изложения;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Calibri" pitchFamily="34" charset="0"/>
              </a:rPr>
              <a:t>-  смысловые пропуски;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Calibri" pitchFamily="34" charset="0"/>
              </a:rPr>
              <a:t>-  незавершенность фрагментов;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Calibri" pitchFamily="34" charset="0"/>
              </a:rPr>
              <a:t>-   длительные паузы на границах фраз или их частей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sz="3200" smtClean="0">
                <a:solidFill>
                  <a:schemeClr val="bg1"/>
                </a:solidFill>
                <a:latin typeface="Arial" charset="0"/>
                <a:cs typeface="Arial" charset="0"/>
              </a:rPr>
              <a:t>Качественный анализ экспериментального исследования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>
                <a:latin typeface="Calibri" pitchFamily="34" charset="0"/>
              </a:rPr>
              <a:t>наличие большого  числа  ошибок  на  употребление  предлогов  и  предложно - падежных  конструкций, 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Calibri" pitchFamily="34" charset="0"/>
              </a:rPr>
              <a:t>Значительное  число  ошибок  было связано  с  употреблением  глагольных  форм 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Calibri" pitchFamily="34" charset="0"/>
              </a:rPr>
              <a:t>ошибки  в  построении  предложений,  что  особенно  проявлялось при употреблении распространенных и сложных предложений. 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Calibri" pitchFamily="34" charset="0"/>
              </a:rPr>
              <a:t>ошибки на построение предложений и употребление глагольных  словоформ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Актуальность исследования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>
                <a:latin typeface="Arial" charset="0"/>
                <a:cs typeface="Arial" charset="0"/>
              </a:rPr>
              <a:t>Психолого-педагогические исследования в коррекционной педагогике  показывают, что в настоящее время наблюдается устойчивая тенденция к увеличению числа детей с нарушениями речевого развития. Среди них велика категория детей с ЗПР – задержкой психического развития. Каждый второй хронически неуспевающий ребенок имеет ЗПР.	</a:t>
            </a:r>
          </a:p>
          <a:p>
            <a:pPr>
              <a:buFont typeface="Arial" charset="0"/>
              <a:buNone/>
            </a:pPr>
            <a:endParaRPr lang="ru-RU" sz="2000" smtClean="0">
              <a:latin typeface="Arial" charset="0"/>
              <a:cs typeface="Arial" charset="0"/>
            </a:endParaRPr>
          </a:p>
          <a:p>
            <a:r>
              <a:rPr lang="ru-RU" sz="2000" smtClean="0">
                <a:latin typeface="Arial" charset="0"/>
                <a:cs typeface="Arial" charset="0"/>
              </a:rPr>
              <a:t>Одной из важнейших задач начального образования в соответствии с ФГОС НОО является обеспечение условий для индивидуального развития всех учащихся, в особенности тех, кто в наибольшей степени нуждается в специальных условиях обучения — детей с задержкой психического развития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sz="32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Выводы констатирующего эксперимента</a:t>
            </a:r>
            <a:endParaRPr lang="ru-RU" sz="4400" smtClean="0">
              <a:latin typeface="Arial" charset="0"/>
              <a:cs typeface="Arial" charset="0"/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>
                <a:latin typeface="Calibri" pitchFamily="34" charset="0"/>
              </a:rPr>
              <a:t>Исследования показали, что детей с высоким уровнем развития связной  речи не выявлено, средний уровень показали трое  детей (27,3%), уровень ниже среднего - пять детей (45,4%), низкий уровень развития связной речи показали трое детей  – (27,3 %).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Calibri" pitchFamily="34" charset="0"/>
              </a:rPr>
              <a:t> Таким образом, можно сделать вывод о том, что младшие школьники с ЗПР имеют низкий уровень развития речи и нуждаются в систематической логопедической помощи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endParaRPr lang="ru-RU" sz="4400" smtClean="0">
              <a:latin typeface="Arial" charset="0"/>
              <a:cs typeface="Arial" charset="0"/>
            </a:endParaRP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863600"/>
          </a:xfrm>
        </p:spPr>
        <p:txBody>
          <a:bodyPr/>
          <a:lstStyle/>
          <a:p>
            <a:pPr eaLnBrk="1" hangingPunct="1"/>
            <a:r>
              <a:rPr lang="ru-RU" sz="4400" smtClean="0">
                <a:latin typeface="Arial" charset="0"/>
                <a:cs typeface="Arial" charset="0"/>
              </a:rPr>
              <a:t> </a:t>
            </a:r>
            <a:r>
              <a:rPr lang="ru-RU" sz="4400" b="1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Цель</a:t>
            </a:r>
            <a:r>
              <a:rPr lang="ru-RU" sz="4400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4400" b="1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работы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Calibri" pitchFamily="34" charset="0"/>
                <a:cs typeface="Arial" charset="0"/>
              </a:rPr>
              <a:t>   обеспечить системный подход к созданию условий для развития детей с задержкой психического развития и оказание комплексной помощи детям этой категории в освоении основной   образовательной программы начального общего образования, коррекцию недостатков в речевом, психическом и физическом  развитии обучающихся, их социальной адаптации.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sz="4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Объект</a:t>
            </a:r>
            <a:r>
              <a:rPr lang="ru-RU" sz="4400" smtClean="0">
                <a:solidFill>
                  <a:schemeClr val="bg1"/>
                </a:solidFill>
                <a:latin typeface="Arial" charset="0"/>
                <a:cs typeface="Arial" charset="0"/>
              </a:rPr>
              <a:t> исследования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400" smtClean="0">
                <a:latin typeface="Calibri" pitchFamily="34" charset="0"/>
                <a:cs typeface="Arial" charset="0"/>
              </a:rPr>
              <a:t> </a:t>
            </a:r>
            <a:r>
              <a:rPr lang="ru-RU" sz="4400" smtClean="0">
                <a:latin typeface="Arial" charset="0"/>
                <a:cs typeface="Arial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ru-RU" sz="3600" smtClean="0">
                <a:latin typeface="Arial" charset="0"/>
                <a:cs typeface="Arial" charset="0"/>
              </a:rPr>
              <a:t>  </a:t>
            </a:r>
            <a:r>
              <a:rPr lang="ru-RU" sz="3600" smtClean="0">
                <a:latin typeface="Calibri" pitchFamily="34" charset="0"/>
                <a:cs typeface="Arial" charset="0"/>
              </a:rPr>
              <a:t>система обучения и воспитания детей с ЗПР в условиях</a:t>
            </a:r>
            <a:r>
              <a:rPr lang="ru-RU" sz="3600" smtClean="0">
                <a:latin typeface="Arial" charset="0"/>
                <a:cs typeface="Arial" charset="0"/>
              </a:rPr>
              <a:t> </a:t>
            </a:r>
            <a:r>
              <a:rPr lang="ru-RU" sz="3600" smtClean="0">
                <a:latin typeface="Calibri" pitchFamily="34" charset="0"/>
                <a:cs typeface="Arial" charset="0"/>
              </a:rPr>
              <a:t>общеобразовательной школы</a:t>
            </a:r>
            <a:r>
              <a:rPr lang="ru-RU" smtClean="0">
                <a:latin typeface="Calibri" pitchFamily="34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sz="4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Задачи</a:t>
            </a:r>
            <a:r>
              <a:rPr lang="ru-RU" sz="4400" smtClean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ru-RU" sz="4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исследования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smtClean="0">
                <a:latin typeface="Calibri" pitchFamily="34" charset="0"/>
                <a:cs typeface="Arial" charset="0"/>
              </a:rPr>
              <a:t>изучение теоретических и методических аспектов воспитания и обучения младших школьников с ЗПР;</a:t>
            </a:r>
          </a:p>
          <a:p>
            <a:r>
              <a:rPr lang="ru-RU" sz="2800" smtClean="0">
                <a:latin typeface="Calibri" pitchFamily="34" charset="0"/>
                <a:cs typeface="Arial" charset="0"/>
              </a:rPr>
              <a:t>изучить особенности развития связной речи  младших школьников с ЗПР;</a:t>
            </a:r>
          </a:p>
          <a:p>
            <a:r>
              <a:rPr lang="ru-RU" sz="2800" smtClean="0">
                <a:latin typeface="Calibri" pitchFamily="34" charset="0"/>
                <a:cs typeface="Arial" charset="0"/>
              </a:rPr>
              <a:t>разработать часть адаптированной общеобразовательной программы по логопедическому сопровождению детей с ЗПР;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  <a:t>Методы и приемы исследования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457200" y="1916113"/>
            <a:ext cx="8507413" cy="4210050"/>
          </a:xfrm>
        </p:spPr>
        <p:txBody>
          <a:bodyPr/>
          <a:lstStyle/>
          <a:p>
            <a:r>
              <a:rPr lang="ru-RU" smtClean="0">
                <a:latin typeface="Calibri" pitchFamily="34" charset="0"/>
                <a:cs typeface="Arial" charset="0"/>
              </a:rPr>
              <a:t>изучение документов, личных дел;</a:t>
            </a:r>
          </a:p>
          <a:p>
            <a:r>
              <a:rPr lang="ru-RU" smtClean="0">
                <a:latin typeface="Calibri" pitchFamily="34" charset="0"/>
                <a:cs typeface="Arial" charset="0"/>
              </a:rPr>
              <a:t>знакомство с медицинским обследованием, выделение неблагополучных этапов в развитии ребенка;</a:t>
            </a:r>
          </a:p>
          <a:p>
            <a:r>
              <a:rPr lang="ru-RU" smtClean="0">
                <a:latin typeface="Calibri" pitchFamily="34" charset="0"/>
                <a:cs typeface="Arial" charset="0"/>
              </a:rPr>
              <a:t>изучение социума (внешкольных связей) ребенка;</a:t>
            </a:r>
          </a:p>
          <a:p>
            <a:r>
              <a:rPr lang="ru-RU" smtClean="0">
                <a:latin typeface="Calibri" pitchFamily="34" charset="0"/>
                <a:cs typeface="Arial" charset="0"/>
              </a:rPr>
              <a:t>диагностические исследования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07375" cy="1069975"/>
          </a:xfrm>
        </p:spPr>
        <p:txBody>
          <a:bodyPr/>
          <a:lstStyle/>
          <a:p>
            <a:r>
              <a:rPr lang="ru-RU" sz="2800" b="1" smtClean="0">
                <a:latin typeface="Arial" charset="0"/>
                <a:cs typeface="Arial" charset="0"/>
              </a:rPr>
              <a:t>Теоретическая значимость исследования</a:t>
            </a:r>
            <a:endParaRPr lang="ru-RU" sz="2800" smtClean="0">
              <a:latin typeface="Arial" charset="0"/>
              <a:cs typeface="Arial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Теоретическая значимость заключается в том, что полученные данные уточняют и конкретизируют существующие методики развития связной речи у младших школьников с ЗПР В.П. Глухова, В.К. Воробьевой, Т.А. Ткаченко, </a:t>
            </a:r>
            <a:r>
              <a:rPr lang="ru-RU" sz="280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клинические и психологические исследования, проведенные Т.А. Власовой, М.С. Певзнер, К.С. Лебединской </a:t>
            </a:r>
            <a:endParaRPr lang="ru-RU" sz="28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  <a:p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  <a:latin typeface="Arial" charset="0"/>
                <a:cs typeface="Arial" charset="0"/>
              </a:rPr>
              <a:t>Практическая значимость</a:t>
            </a:r>
            <a: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  <a:t> итоговой аттестационной работы</a:t>
            </a:r>
            <a:r>
              <a:rPr lang="ru-RU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Calibri" pitchFamily="34" charset="0"/>
                <a:cs typeface="Arial" charset="0"/>
              </a:rPr>
              <a:t>    Разработанная программа сопровождения может использоваться в практической деятельности педагогов, работающих с детьми ЗПР в условиях обычных общеобразовательных учреждений, когда дети не только совместно проводят досуг, но и получают образование, находясь определенное время, большее или меньшее, среди нормально развивающихся сверстников на учебных занятиях или уроке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07375" cy="1143000"/>
          </a:xfrm>
        </p:spPr>
        <p:txBody>
          <a:bodyPr/>
          <a:lstStyle/>
          <a:p>
            <a:pPr>
              <a:lnSpc>
                <a:spcPts val="1800"/>
              </a:lnSpc>
            </a:pP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Теоретические аспекты воспитания и обучения младших школьников с ЗПР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Психолого-педагогическая характеристика младших школьников с ЗПР</a:t>
            </a:r>
            <a:r>
              <a:rPr lang="ru-RU" sz="440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Calibri" pitchFamily="34" charset="0"/>
                <a:cs typeface="Arial" charset="0"/>
              </a:rPr>
              <a:t>Клинические и психологические исследования, проведенные Т.А. Власовой, М.С. Певзнер, К.С. Лебединской и др., позволили выделить четыре генезисных типа задержки психического развития: конституциональный, соматогенный, психогенный, церебрально-органического происхождения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409</TotalTime>
  <Words>837</Words>
  <Application>Microsoft Office PowerPoint</Application>
  <PresentationFormat>Экран (4:3)</PresentationFormat>
  <Paragraphs>87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Документ</vt:lpstr>
      <vt:lpstr>Итоговая  аттестационная работа</vt:lpstr>
      <vt:lpstr>Актуальность исследования</vt:lpstr>
      <vt:lpstr> Цель работы</vt:lpstr>
      <vt:lpstr>Объект исследования</vt:lpstr>
      <vt:lpstr>Задачи исследования</vt:lpstr>
      <vt:lpstr>Методы и приемы исследования</vt:lpstr>
      <vt:lpstr>Теоретическая значимость исследования</vt:lpstr>
      <vt:lpstr>Практическая значимость итоговой аттестационной работы </vt:lpstr>
      <vt:lpstr>Теоретические аспекты воспитания и обучения младших школьников с ЗПР Психолого-педагогическая характеристика младших школьников с ЗПР </vt:lpstr>
      <vt:lpstr> ЗПР конституционального происхождения</vt:lpstr>
      <vt:lpstr>Констатирующий эксперимент и его анализ</vt:lpstr>
      <vt:lpstr>Задачи  эксперимента</vt:lpstr>
      <vt:lpstr>Задания для детей – участников эксперимента</vt:lpstr>
      <vt:lpstr>Описание эксперимента</vt:lpstr>
      <vt:lpstr>Оценка  выполнения  заданий (по методике В.П. Глухова)</vt:lpstr>
      <vt:lpstr>Оценка  выполнения  заданий (по методике В.П. Глухова)</vt:lpstr>
      <vt:lpstr>Результаты эксперимента</vt:lpstr>
      <vt:lpstr>Итоги эксперимента</vt:lpstr>
      <vt:lpstr>Качественный анализ экспериментального исследования</vt:lpstr>
      <vt:lpstr>Выводы констатирующего эксперимента</vt:lpstr>
      <vt:lpstr>Слайд 21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User</cp:lastModifiedBy>
  <cp:revision>38</cp:revision>
  <dcterms:created xsi:type="dcterms:W3CDTF">2013-10-16T06:54:36Z</dcterms:created>
  <dcterms:modified xsi:type="dcterms:W3CDTF">2020-04-12T16:00:03Z</dcterms:modified>
</cp:coreProperties>
</file>