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9" r:id="rId3"/>
    <p:sldId id="260" r:id="rId4"/>
    <p:sldId id="261" r:id="rId5"/>
    <p:sldId id="262" r:id="rId6"/>
    <p:sldId id="267" r:id="rId7"/>
    <p:sldId id="264" r:id="rId8"/>
    <p:sldId id="266" r:id="rId9"/>
    <p:sldId id="265" r:id="rId10"/>
    <p:sldId id="263" r:id="rId11"/>
    <p:sldId id="273" r:id="rId12"/>
    <p:sldId id="275" r:id="rId13"/>
    <p:sldId id="276" r:id="rId14"/>
    <p:sldId id="270" r:id="rId15"/>
    <p:sldId id="269" r:id="rId16"/>
    <p:sldId id="271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992" autoAdjust="0"/>
    <p:restoredTop sz="96403" autoAdjust="0"/>
  </p:normalViewPr>
  <p:slideViewPr>
    <p:cSldViewPr snapToGrid="0">
      <p:cViewPr varScale="1">
        <p:scale>
          <a:sx n="110" d="100"/>
          <a:sy n="110" d="100"/>
        </p:scale>
        <p:origin x="1512" y="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16.03.2022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5389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16.03.2022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72015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16.03.2022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93147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16.03.2022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19137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16.03.2022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9446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16.03.2022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70402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16.03.2022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98864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16.03.2022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02645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16.03.2022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43964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16.03.2022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67339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16.03.2022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44860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89A218-1BD9-44B7-AD25-60C2204205A7}" type="datetimeFigureOut">
              <a:rPr lang="ru-RU" smtClean="0"/>
              <a:t>16.03.2022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61779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16.png"/><Relationship Id="rId7" Type="http://schemas.openxmlformats.org/officeDocument/2006/relationships/image" Target="../media/image20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10" Type="http://schemas.openxmlformats.org/officeDocument/2006/relationships/image" Target="../media/image23.png"/><Relationship Id="rId4" Type="http://schemas.openxmlformats.org/officeDocument/2006/relationships/image" Target="../media/image17.png"/><Relationship Id="rId9" Type="http://schemas.openxmlformats.org/officeDocument/2006/relationships/image" Target="../media/image2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6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10" Type="http://schemas.openxmlformats.org/officeDocument/2006/relationships/image" Target="../media/image12.png"/><Relationship Id="rId4" Type="http://schemas.openxmlformats.org/officeDocument/2006/relationships/image" Target="../media/image6.png"/><Relationship Id="rId9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8662" y="-136838"/>
            <a:ext cx="9139938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551982" y="1672001"/>
            <a:ext cx="6686446" cy="31700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smtClean="0">
                <a:ln w="0"/>
                <a:solidFill>
                  <a:schemeClr val="accent1">
                    <a:lumMod val="75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Современные</a:t>
            </a:r>
          </a:p>
          <a:p>
            <a:r>
              <a:rPr lang="ru-RU" sz="4000" b="1" dirty="0" smtClean="0">
                <a:ln w="0"/>
                <a:solidFill>
                  <a:schemeClr val="accent1">
                    <a:lumMod val="75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образовательные</a:t>
            </a:r>
          </a:p>
          <a:p>
            <a:r>
              <a:rPr lang="ru-RU" sz="4000" b="1" dirty="0" smtClean="0">
                <a:ln w="0"/>
                <a:solidFill>
                  <a:schemeClr val="accent1">
                    <a:lumMod val="75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технологии на занятиях</a:t>
            </a:r>
          </a:p>
          <a:p>
            <a:r>
              <a:rPr lang="ru-RU" sz="4000" b="1" dirty="0" smtClean="0">
                <a:ln w="0"/>
                <a:solidFill>
                  <a:schemeClr val="accent1">
                    <a:lumMod val="75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Брейк-данса </a:t>
            </a:r>
          </a:p>
          <a:p>
            <a:endParaRPr lang="ru-RU" sz="4000" b="1" dirty="0" smtClean="0">
              <a:ln w="0"/>
              <a:solidFill>
                <a:schemeClr val="accent1">
                  <a:lumMod val="75000"/>
                </a:schemeClr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671913" y="4257737"/>
            <a:ext cx="2561792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МБОУ ДО ДООЦ №1  </a:t>
            </a:r>
          </a:p>
          <a:p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Красноярска</a:t>
            </a:r>
            <a:endParaRPr lang="ru-RU" b="1" dirty="0" smtClean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ПДО Джафаров Н.С.</a:t>
            </a:r>
            <a:endParaRPr lang="ru-RU" b="1" dirty="0" smtClean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b="1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52666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1" y="-90089"/>
            <a:ext cx="9139938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386320" y="298482"/>
            <a:ext cx="775564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altLang="ru-RU" sz="3200" b="1" dirty="0">
                <a:solidFill>
                  <a:schemeClr val="accent1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Здоровьесберегающие технологии</a:t>
            </a:r>
            <a:endParaRPr lang="ru-RU" sz="3200" b="1" dirty="0">
              <a:solidFill>
                <a:schemeClr val="accent1">
                  <a:lumMod val="50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33279" y="3280386"/>
            <a:ext cx="2462997" cy="2316681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04639" y="1609937"/>
            <a:ext cx="2121592" cy="1670449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40395" y="1494770"/>
            <a:ext cx="2383743" cy="2322777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677868" y="1418794"/>
            <a:ext cx="2316681" cy="1310754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394306" y="4554414"/>
            <a:ext cx="2676376" cy="1810669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621396" y="2721884"/>
            <a:ext cx="429623" cy="543201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 rot="1073657">
            <a:off x="3059589" y="3261310"/>
            <a:ext cx="642732" cy="462130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 rot="8605305">
            <a:off x="6024109" y="3110291"/>
            <a:ext cx="640135" cy="457240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 rot="11182312">
            <a:off x="6080762" y="5061657"/>
            <a:ext cx="627089" cy="4479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2437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1" y="-90089"/>
            <a:ext cx="9139938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386320" y="298482"/>
            <a:ext cx="775564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altLang="ru-RU" sz="3200" b="1" dirty="0">
                <a:solidFill>
                  <a:schemeClr val="accent1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Здоровьесберегающие технологии</a:t>
            </a:r>
            <a:endParaRPr lang="ru-RU" sz="3200" b="1" dirty="0">
              <a:solidFill>
                <a:schemeClr val="accent1">
                  <a:lumMod val="50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434590" y="1068277"/>
            <a:ext cx="5262267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Ведется постоянный контроль за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соответствием требованиям техники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безопасности, гигиены и температурному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режиму спортивной одежды и обуви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обучающихся. Объясняются правила подбора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одежды для занятий.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2" descr="C:\Users\пк\Desktop\мама доклад\3_-min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4570" y="3214311"/>
            <a:ext cx="4978394" cy="3435092"/>
          </a:xfrm>
          <a:prstGeom prst="rect">
            <a:avLst/>
          </a:prstGeom>
          <a:noFill/>
          <a:ln w="38100">
            <a:solidFill>
              <a:schemeClr val="accent1">
                <a:lumMod val="7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12705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2" y="6094"/>
            <a:ext cx="9139938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386317" y="6094"/>
            <a:ext cx="775564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altLang="ru-RU" sz="3200" b="1" dirty="0">
                <a:solidFill>
                  <a:schemeClr val="accent1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Здоровьесберегающие технологии</a:t>
            </a:r>
            <a:endParaRPr lang="ru-RU" sz="3200" b="1" dirty="0">
              <a:solidFill>
                <a:schemeClr val="accent1">
                  <a:lumMod val="50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237751" y="745257"/>
            <a:ext cx="6052783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занятиях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постоянно ведутся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беседы с учениками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профилактике вредных привычек,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здоровом образе жизни,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значении занятий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спортом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физического развития подростков,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занятиях адаптивной физической культурой при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ограничении физических нагрузок, обусловленных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тем или иным заболеванием,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особенностях воздействия занятий различными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видами спорта на физическое развитие ребенка и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принципах выбора вида спорта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для дополнительных занятий. 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126" name="Picture 6" descr="C:\Users\User\Documents\фото школьное\спорт\тестирование\SL730470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773" t="15652" r="5953" b="5999"/>
          <a:stretch/>
        </p:blipFill>
        <p:spPr bwMode="auto">
          <a:xfrm>
            <a:off x="1789793" y="4533768"/>
            <a:ext cx="2784238" cy="2262674"/>
          </a:xfrm>
          <a:prstGeom prst="rect">
            <a:avLst/>
          </a:prstGeom>
          <a:noFill/>
          <a:ln w="38100">
            <a:solidFill>
              <a:schemeClr val="accent1">
                <a:lumMod val="7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7" name="Picture 7" descr="C:\Users\User\Documents\фото школьное\спорт\тесты 2013\SL730299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547" t="22954" r="25691" b="12007"/>
          <a:stretch/>
        </p:blipFill>
        <p:spPr bwMode="auto">
          <a:xfrm>
            <a:off x="5715001" y="4359572"/>
            <a:ext cx="2692998" cy="2504522"/>
          </a:xfrm>
          <a:prstGeom prst="rect">
            <a:avLst/>
          </a:prstGeom>
          <a:noFill/>
          <a:ln w="38100">
            <a:solidFill>
              <a:schemeClr val="accent1">
                <a:lumMod val="50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25019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1" y="-90089"/>
            <a:ext cx="9139938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955813" y="182805"/>
            <a:ext cx="466666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altLang="ru-RU" sz="3200" b="1" dirty="0" smtClean="0">
                <a:solidFill>
                  <a:schemeClr val="accent1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Игровые </a:t>
            </a:r>
            <a:r>
              <a:rPr lang="ru-RU" altLang="ru-RU" sz="3200" b="1" dirty="0">
                <a:solidFill>
                  <a:schemeClr val="accent1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технологии</a:t>
            </a:r>
            <a:endParaRPr lang="ru-RU" sz="3200" b="1" dirty="0">
              <a:solidFill>
                <a:schemeClr val="accent1">
                  <a:lumMod val="50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237752" y="1040474"/>
            <a:ext cx="6756123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Игровые технологии применяются для: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для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обучения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двигательным действиям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для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развития различных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физических качеств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для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формирования понятий о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нормах общественного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поведения,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воспитания культурных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навыков поведения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для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увеличения положительных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эмоций от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занятий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тем самым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повышения интереса к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занятиям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берейк-дансом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и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спортом</a:t>
            </a:r>
          </a:p>
        </p:txBody>
      </p:sp>
      <p:pic>
        <p:nvPicPr>
          <p:cNvPr id="5123" name="Picture 3" descr="C:\Users\пк\Desktop\мама доклад\breyk_dans_2_2004262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18352" y="3585194"/>
            <a:ext cx="3788288" cy="2524539"/>
          </a:xfrm>
          <a:prstGeom prst="rect">
            <a:avLst/>
          </a:prstGeom>
          <a:noFill/>
          <a:ln w="38100">
            <a:solidFill>
              <a:schemeClr val="accent1">
                <a:lumMod val="50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90622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39938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845820" y="1997839"/>
            <a:ext cx="7875099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идеоролики, помогающие обучению технике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двигател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ьных действий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правилам спортивных и подвижных игр.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обмен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опытом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 коллегами на специализированных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сайтах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866156" y="207556"/>
            <a:ext cx="6854762" cy="10772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altLang="ru-RU" sz="3200" b="1" dirty="0">
                <a:solidFill>
                  <a:schemeClr val="accent1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Компьютерные </a:t>
            </a:r>
            <a:r>
              <a:rPr lang="ru-RU" altLang="ru-RU" sz="3200" b="1" dirty="0" smtClean="0">
                <a:solidFill>
                  <a:schemeClr val="accent1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(</a:t>
            </a:r>
            <a:r>
              <a:rPr lang="ru-RU" altLang="ru-RU" sz="3200" b="1" dirty="0">
                <a:solidFill>
                  <a:schemeClr val="accent1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новые </a:t>
            </a:r>
            <a:endParaRPr lang="ru-RU" altLang="ru-RU" sz="3200" b="1" dirty="0" smtClean="0">
              <a:solidFill>
                <a:schemeClr val="accent1">
                  <a:lumMod val="50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r>
              <a:rPr lang="ru-RU" altLang="ru-RU" sz="3200" b="1" dirty="0" smtClean="0">
                <a:solidFill>
                  <a:schemeClr val="accent1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информационные</a:t>
            </a:r>
            <a:r>
              <a:rPr lang="ru-RU" altLang="ru-RU" sz="3200" b="1" dirty="0">
                <a:solidFill>
                  <a:schemeClr val="accent1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) </a:t>
            </a:r>
            <a:r>
              <a:rPr lang="ru-RU" altLang="ru-RU" sz="3200" b="1" dirty="0" smtClean="0">
                <a:solidFill>
                  <a:schemeClr val="accent1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технологии</a:t>
            </a:r>
            <a:endParaRPr lang="ru-RU" sz="3200" b="1" dirty="0">
              <a:solidFill>
                <a:schemeClr val="accent1">
                  <a:lumMod val="50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6146" name="Picture 2" descr="C:\Users\пк\Desktop\мама доклад\img-20170130-wa0018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03270" y="3763205"/>
            <a:ext cx="4086071" cy="2797614"/>
          </a:xfrm>
          <a:prstGeom prst="rect">
            <a:avLst/>
          </a:prstGeom>
          <a:noFill/>
          <a:ln w="38100">
            <a:solidFill>
              <a:schemeClr val="accent1">
                <a:lumMod val="7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4796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39938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1794511" y="831114"/>
            <a:ext cx="6967182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ученики распределяются на медицинские группы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 учетом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состояния здоровья, что учитывается в организации занятия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ежегодное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тестирование учеников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целью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определения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уровня физических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способностей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 дифференциации обучающихся на группы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обучающиеся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среднего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уровня привлекаются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дополнительные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занятия различными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видами спорта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одаренные учащиеся участвуют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соревнованиях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различного уровня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174903" y="292387"/>
            <a:ext cx="675851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altLang="ru-RU" sz="28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Технология уровневой дифференциации</a:t>
            </a:r>
            <a:endParaRPr lang="ru-RU" sz="2800" b="1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7969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39938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1783080" y="1480721"/>
            <a:ext cx="701802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Любая деятельность может быть либо технологией, либо искусством. Искусство основано на интуиции, технология - на науке. С искусства всё начинается, технологией заканчивается, чтобы затем всё началось сначала.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В.П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Беспалько 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7600" y="4595869"/>
            <a:ext cx="2556384" cy="1428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463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316061" y="274290"/>
            <a:ext cx="6585457" cy="10772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Для чего я применяю</a:t>
            </a:r>
            <a:endParaRPr lang="ru-RU" sz="3200" b="1" dirty="0" smtClean="0">
              <a:solidFill>
                <a:schemeClr val="accent1">
                  <a:lumMod val="50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образовательные технологии</a:t>
            </a:r>
            <a:endParaRPr lang="ru-RU" sz="3200" b="1" dirty="0">
              <a:solidFill>
                <a:schemeClr val="accent1">
                  <a:lumMod val="50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460311" y="1801884"/>
            <a:ext cx="7683689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Педагогическая технология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направление педагогики,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имеющее цель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повышения эффективности образовательного процесса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гарантии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достижении запланированных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результатов  обучения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Педагогическая технология представлена тремя аспектами: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научным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разработка цели, содержания и методов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обучения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проектирование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педагогических процессов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процессуально-описательным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описание процесса.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процессуально-действенным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осуществление процесса.</a:t>
            </a:r>
            <a:endParaRPr lang="ru-RU" sz="2400" dirty="0">
              <a:latin typeface="Times New Roman" panose="02020603050405020304" pitchFamily="18" charset="0"/>
              <a:ea typeface="Tahoma" panose="020B060403050404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79780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318092" y="190138"/>
            <a:ext cx="6781023" cy="10772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>
                <a:solidFill>
                  <a:schemeClr val="accent1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Что такое </a:t>
            </a:r>
          </a:p>
          <a:p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педагогическая </a:t>
            </a:r>
            <a:r>
              <a:rPr lang="ru-RU" sz="3200" b="1" dirty="0">
                <a:solidFill>
                  <a:schemeClr val="accent1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технология ?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068528" y="1457493"/>
            <a:ext cx="6966290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Педагогическая технология –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описание процесса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достижения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планируемыхрезультатов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обучения. (И.П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Волков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Признаки педагогической технологии: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основе – конкретные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педагогические теории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идеи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строгий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порядок действий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воспроизводится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любым педагогом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индивидуальный и дифференцированный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подход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четкие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критерии оценки результатов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гарантированность педагогического процесса</a:t>
            </a:r>
            <a:endParaRPr lang="ru-RU" sz="2400" dirty="0">
              <a:latin typeface="Times New Roman" panose="02020603050405020304" pitchFamily="18" charset="0"/>
              <a:ea typeface="Tahoma" panose="020B060403050404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18564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318092" y="149379"/>
            <a:ext cx="6925294" cy="10772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Классификация </a:t>
            </a:r>
            <a:endParaRPr lang="ru-RU" sz="3200" b="1" dirty="0">
              <a:solidFill>
                <a:schemeClr val="accent1">
                  <a:lumMod val="50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образовательных технологий </a:t>
            </a:r>
            <a:r>
              <a:rPr lang="ru-RU" sz="3200" b="1" dirty="0">
                <a:solidFill>
                  <a:schemeClr val="accent1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?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068528" y="1375976"/>
            <a:ext cx="7075472" cy="46474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Рассматривая </a:t>
            </a:r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современные образовательные</a:t>
            </a:r>
            <a:endParaRPr lang="ru-RU" sz="24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технологии, Герман </a:t>
            </a:r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Константинович Селевко </a:t>
            </a:r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дает им </a:t>
            </a:r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следующую классификацию</a:t>
            </a:r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уровню применения;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философской основе;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ведущему фактору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психического развития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ориентации на личностные структуры;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характеру содержания и структуры;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типу организации и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управления познавательной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деятельностью.</a:t>
            </a:r>
            <a:endParaRPr lang="ru-RU" sz="2800" dirty="0">
              <a:latin typeface="Times New Roman" panose="02020603050405020304" pitchFamily="18" charset="0"/>
              <a:ea typeface="Tahoma" panose="020B060403050404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" y="0"/>
            <a:ext cx="2066497" cy="3316407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2" y="4692383"/>
            <a:ext cx="2715906" cy="19131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0303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2" y="0"/>
            <a:ext cx="9139938" cy="685800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40789" y="2008509"/>
            <a:ext cx="2920237" cy="1420491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39339" y="1379466"/>
            <a:ext cx="2280102" cy="1280271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91879" y="1654357"/>
            <a:ext cx="3133616" cy="1420491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18980" y="3321661"/>
            <a:ext cx="3633531" cy="1420491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345235" y="5293247"/>
            <a:ext cx="3060457" cy="1133954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431880" y="4519282"/>
            <a:ext cx="3566469" cy="1280271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397753" y="2961823"/>
            <a:ext cx="3846909" cy="1633870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271231" y="2852467"/>
            <a:ext cx="2707157" cy="2249532"/>
          </a:xfrm>
          <a:prstGeom prst="rect">
            <a:avLst/>
          </a:prstGeom>
        </p:spPr>
      </p:pic>
      <p:sp>
        <p:nvSpPr>
          <p:cNvPr id="15" name="Прямоугольник 14"/>
          <p:cNvSpPr/>
          <p:nvPr/>
        </p:nvSpPr>
        <p:spPr>
          <a:xfrm>
            <a:off x="1783080" y="109519"/>
            <a:ext cx="7193557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Современные педагогические </a:t>
            </a:r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технологии   </a:t>
            </a:r>
            <a:endParaRPr lang="ru-RU" sz="3200" b="1" dirty="0">
              <a:solidFill>
                <a:schemeClr val="accent1">
                  <a:lumMod val="50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79307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2" y="0"/>
            <a:ext cx="9139938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992573" y="66747"/>
            <a:ext cx="685117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Педагогические технологии</a:t>
            </a:r>
            <a:r>
              <a:rPr lang="ru-RU" sz="3200" b="1" dirty="0">
                <a:solidFill>
                  <a:schemeClr val="accent1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, </a:t>
            </a:r>
          </a:p>
          <a:p>
            <a:r>
              <a:rPr lang="ru-RU" sz="3200" b="1" dirty="0">
                <a:solidFill>
                  <a:schemeClr val="accent1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применяемые </a:t>
            </a:r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на занятиях брейк-данса</a:t>
            </a:r>
            <a:endParaRPr lang="ru-RU" sz="3200" b="1" dirty="0">
              <a:solidFill>
                <a:schemeClr val="accent1">
                  <a:lumMod val="50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610436" y="1647239"/>
            <a:ext cx="7233314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Педагогика сотрудничества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alt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Технология развития критического мышления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Здоровье сберегающая технология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Игровая технология </a:t>
            </a:r>
            <a:endParaRPr lang="ru-RU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alt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Компьютерные </a:t>
            </a:r>
            <a:r>
              <a:rPr lang="ru-RU" alt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alt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новые информационные</a:t>
            </a:r>
            <a:r>
              <a:rPr lang="ru-RU" alt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технологии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Соревновательная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технология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alt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Технология </a:t>
            </a:r>
            <a:r>
              <a:rPr lang="ru-RU" alt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уровневой дифференциации</a:t>
            </a:r>
            <a:r>
              <a:rPr lang="ru-RU" alt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90440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2" y="0"/>
            <a:ext cx="9139938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619355" y="115548"/>
            <a:ext cx="652261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>
                <a:solidFill>
                  <a:schemeClr val="accent1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Педагогика сотрудничества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345628" y="871377"/>
            <a:ext cx="5593977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ru-RU" alt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Особенности методики</a:t>
            </a:r>
            <a:r>
              <a:rPr lang="en-US" alt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altLang="ru-RU" sz="20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80000"/>
              </a:lnSpc>
            </a:pPr>
            <a:r>
              <a:rPr lang="ru-RU" alt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гуманно-личностный подход к ребёнку-</a:t>
            </a:r>
            <a:br>
              <a:rPr lang="ru-RU" alt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новый взгляд на личность как цель образования,</a:t>
            </a:r>
          </a:p>
          <a:p>
            <a:pPr>
              <a:lnSpc>
                <a:spcPct val="80000"/>
              </a:lnSpc>
            </a:pPr>
            <a:r>
              <a:rPr lang="ru-RU" alt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гуманизация</a:t>
            </a:r>
            <a:r>
              <a:rPr lang="ru-RU" alt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 демократизация педагогических отношений,</a:t>
            </a:r>
          </a:p>
          <a:p>
            <a:pPr>
              <a:lnSpc>
                <a:spcPct val="80000"/>
              </a:lnSpc>
            </a:pPr>
            <a:r>
              <a:rPr lang="ru-RU" alt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отказ от прямого принуждения как метода не дающего результатов в современных условиях,</a:t>
            </a:r>
          </a:p>
          <a:p>
            <a:pPr>
              <a:lnSpc>
                <a:spcPct val="80000"/>
              </a:lnSpc>
            </a:pPr>
            <a:r>
              <a:rPr lang="ru-RU" alt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 положительной   Я-концепции.</a:t>
            </a:r>
          </a:p>
          <a:p>
            <a:pPr>
              <a:lnSpc>
                <a:spcPct val="80000"/>
              </a:lnSpc>
            </a:pPr>
            <a:endParaRPr lang="ru-RU" alt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ru-RU" alt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Дидактический активизирующий и развивающий комплекс</a:t>
            </a:r>
            <a:r>
              <a:rPr lang="en-US" alt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alt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-содержание обучения рассматривается как средство развития личности,</a:t>
            </a:r>
            <a:br>
              <a:rPr lang="ru-RU" alt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-обучение ведётся прежде всего обобщённым  знаниям, умениям и        навыкам, </a:t>
            </a:r>
            <a:r>
              <a:rPr lang="ru-RU" alt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способам мышления</a:t>
            </a:r>
            <a:r>
              <a:rPr lang="ru-RU" alt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br>
              <a:rPr lang="ru-RU" alt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-вариативность и дифференциация обучения,</a:t>
            </a:r>
            <a:br>
              <a:rPr lang="ru-RU" alt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-создание ситуации успеха для каждого ребенка.</a:t>
            </a:r>
          </a:p>
        </p:txBody>
      </p:sp>
      <p:pic>
        <p:nvPicPr>
          <p:cNvPr id="1026" name="Picture 2" descr="C:\Users\пк\Desktop\мама доклад\breyk_dans_5_20042627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233" y="1943100"/>
            <a:ext cx="3192395" cy="2126933"/>
          </a:xfrm>
          <a:prstGeom prst="rect">
            <a:avLst/>
          </a:prstGeom>
          <a:noFill/>
          <a:ln w="38100">
            <a:solidFill>
              <a:schemeClr val="accent1">
                <a:lumMod val="50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22329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683908" y="148634"/>
            <a:ext cx="6146193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sz="3200" b="1" dirty="0" smtClean="0">
                <a:solidFill>
                  <a:schemeClr val="accent1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Технология развития </a:t>
            </a:r>
          </a:p>
          <a:p>
            <a:r>
              <a:rPr lang="ru-RU" altLang="ru-RU" sz="3200" b="1" dirty="0" smtClean="0">
                <a:solidFill>
                  <a:schemeClr val="accent1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критического мышления</a:t>
            </a:r>
            <a:endParaRPr lang="ru-RU" sz="32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087906" y="1374486"/>
            <a:ext cx="4840941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0"/>
              </a:spcBef>
            </a:pPr>
            <a:r>
              <a:rPr lang="ru-RU" altLang="ru-RU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</a:rPr>
              <a:t>Цель технологии</a:t>
            </a:r>
            <a:r>
              <a:rPr lang="ru-RU" altLang="ru-RU" dirty="0">
                <a:solidFill>
                  <a:srgbClr val="C00000"/>
                </a:solidFill>
                <a:latin typeface="Times New Roman" panose="02020603050405020304" pitchFamily="18" charset="0"/>
              </a:rPr>
              <a:t> </a:t>
            </a:r>
            <a:r>
              <a:rPr lang="ru-RU" altLang="ru-RU" dirty="0">
                <a:latin typeface="Times New Roman" panose="02020603050405020304" pitchFamily="18" charset="0"/>
              </a:rPr>
              <a:t>– обеспечить развитие критического мышления посредством интерактивного включения </a:t>
            </a:r>
            <a:r>
              <a:rPr lang="ru-RU" altLang="ru-RU" dirty="0" smtClean="0">
                <a:latin typeface="Times New Roman" panose="02020603050405020304" pitchFamily="18" charset="0"/>
              </a:rPr>
              <a:t>обучающихся </a:t>
            </a:r>
            <a:r>
              <a:rPr lang="ru-RU" altLang="ru-RU" dirty="0">
                <a:latin typeface="Times New Roman" panose="02020603050405020304" pitchFamily="18" charset="0"/>
              </a:rPr>
              <a:t>в процесс </a:t>
            </a:r>
            <a:r>
              <a:rPr lang="ru-RU" altLang="ru-RU" dirty="0" smtClean="0">
                <a:latin typeface="Times New Roman" panose="02020603050405020304" pitchFamily="18" charset="0"/>
              </a:rPr>
              <a:t>обучения.</a:t>
            </a:r>
          </a:p>
          <a:p>
            <a:pPr>
              <a:spcBef>
                <a:spcPct val="0"/>
              </a:spcBef>
            </a:pPr>
            <a:endParaRPr lang="ru-RU" altLang="ru-RU" dirty="0" smtClean="0">
              <a:solidFill>
                <a:srgbClr val="C00000"/>
              </a:solidFill>
              <a:latin typeface="Times New Roman" panose="02020603050405020304" pitchFamily="18" charset="0"/>
            </a:endParaRPr>
          </a:p>
          <a:p>
            <a:pPr>
              <a:spcBef>
                <a:spcPct val="0"/>
              </a:spcBef>
            </a:pPr>
            <a:r>
              <a:rPr lang="ru-RU" altLang="ru-RU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</a:rPr>
              <a:t>Исходные </a:t>
            </a:r>
            <a:r>
              <a:rPr lang="ru-RU" altLang="ru-RU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</a:rPr>
              <a:t>научные идеи:</a:t>
            </a:r>
          </a:p>
          <a:p>
            <a:pPr>
              <a:buFont typeface="Wingdings 2" panose="05020102010507070707" pitchFamily="18" charset="2"/>
              <a:buNone/>
            </a:pPr>
            <a:r>
              <a:rPr lang="ru-RU" altLang="ru-RU" dirty="0">
                <a:latin typeface="Times New Roman" panose="02020603050405020304" pitchFamily="18" charset="0"/>
              </a:rPr>
              <a:t> </a:t>
            </a:r>
            <a:r>
              <a:rPr lang="ru-RU" altLang="ru-RU" dirty="0" smtClean="0">
                <a:latin typeface="Times New Roman" panose="02020603050405020304" pitchFamily="18" charset="0"/>
              </a:rPr>
              <a:t>Критическое </a:t>
            </a:r>
            <a:r>
              <a:rPr lang="ru-RU" altLang="ru-RU" dirty="0">
                <a:latin typeface="Times New Roman" panose="02020603050405020304" pitchFamily="18" charset="0"/>
              </a:rPr>
              <a:t>мышление:</a:t>
            </a:r>
          </a:p>
          <a:p>
            <a:r>
              <a:rPr lang="ru-RU" altLang="ru-RU" dirty="0">
                <a:latin typeface="Times New Roman" panose="02020603050405020304" pitchFamily="18" charset="0"/>
              </a:rPr>
              <a:t>способствует взаимоуважению партнёров, пониманию и продуктивному взаимодействию между людьми;</a:t>
            </a:r>
          </a:p>
          <a:p>
            <a:r>
              <a:rPr lang="ru-RU" altLang="ru-RU" dirty="0">
                <a:latin typeface="Times New Roman" panose="02020603050405020304" pitchFamily="18" charset="0"/>
              </a:rPr>
              <a:t>облегчает понимание различных «взглядов на мир»;</a:t>
            </a:r>
          </a:p>
          <a:p>
            <a:r>
              <a:rPr lang="ru-RU" altLang="ru-RU" dirty="0">
                <a:latin typeface="Times New Roman" panose="02020603050405020304" pitchFamily="18" charset="0"/>
              </a:rPr>
              <a:t>позволяет воспитанникам использовать свои знания для наполнения смыслом ситуаций с высоким уровнем неопределённости, создавать базу для новых типов человеческой деятельности.</a:t>
            </a:r>
          </a:p>
        </p:txBody>
      </p:sp>
      <p:pic>
        <p:nvPicPr>
          <p:cNvPr id="2050" name="Picture 2" descr="C:\Users\пк\Desktop\мама доклад\brake_dance_vas_tutby_phsl_22012016_img_0569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2049780"/>
            <a:ext cx="3657600" cy="2438400"/>
          </a:xfrm>
          <a:prstGeom prst="rect">
            <a:avLst/>
          </a:prstGeom>
          <a:noFill/>
          <a:ln w="38100">
            <a:solidFill>
              <a:schemeClr val="accent1">
                <a:lumMod val="50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18417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848" y="0"/>
            <a:ext cx="9139938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915920" y="0"/>
            <a:ext cx="5561138" cy="10772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altLang="ru-RU" sz="3200" b="1" dirty="0">
                <a:solidFill>
                  <a:schemeClr val="accent1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Технология развития </a:t>
            </a:r>
          </a:p>
          <a:p>
            <a:r>
              <a:rPr lang="ru-RU" altLang="ru-RU" sz="3200" b="1" dirty="0">
                <a:solidFill>
                  <a:schemeClr val="accent1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критического мышления</a:t>
            </a:r>
            <a:endParaRPr lang="ru-RU" sz="32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969571" y="1307368"/>
            <a:ext cx="4860529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Font typeface="Wingdings 2" panose="05020102010507070707" pitchFamily="18" charset="2"/>
              <a:buNone/>
            </a:pPr>
            <a:r>
              <a:rPr lang="ru-RU" altLang="ru-RU" sz="20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</a:rPr>
              <a:t>Критерии оценки результата в условиях технологии развития критического мышления </a:t>
            </a:r>
            <a:r>
              <a:rPr lang="ru-RU" altLang="ru-RU" sz="20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</a:rPr>
              <a:t>обучающихся</a:t>
            </a:r>
            <a:endParaRPr lang="ru-RU" altLang="ru-RU" sz="2000" b="1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</a:endParaRPr>
          </a:p>
          <a:p>
            <a:r>
              <a:rPr lang="ru-RU" altLang="ru-RU" sz="2000" dirty="0">
                <a:latin typeface="Times New Roman" panose="02020603050405020304" pitchFamily="18" charset="0"/>
              </a:rPr>
              <a:t>Основным критерием оценки результата является критичность мышления, которая может быть раскрыта через следующие показатели: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altLang="ru-RU" sz="2000" dirty="0">
                <a:latin typeface="Times New Roman" panose="02020603050405020304" pitchFamily="18" charset="0"/>
              </a:rPr>
              <a:t>Оценка (Где ошибка?)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altLang="ru-RU" sz="2000" dirty="0">
                <a:latin typeface="Times New Roman" panose="02020603050405020304" pitchFamily="18" charset="0"/>
              </a:rPr>
              <a:t>Диагноз (В чём причина?)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altLang="ru-RU" sz="2000" dirty="0">
                <a:latin typeface="Times New Roman" panose="02020603050405020304" pitchFamily="18" charset="0"/>
              </a:rPr>
              <a:t>Самоконтроль (Каковы недостатки?)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altLang="ru-RU" sz="2000" dirty="0">
                <a:latin typeface="Times New Roman" panose="02020603050405020304" pitchFamily="18" charset="0"/>
              </a:rPr>
              <a:t>Критика (Согласны ли вы? Опровергните. Приведите контраргументы?)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altLang="ru-RU" sz="2000" dirty="0">
                <a:latin typeface="Times New Roman" panose="02020603050405020304" pitchFamily="18" charset="0"/>
              </a:rPr>
              <a:t>Прогноз (Постройте прогноз).</a:t>
            </a:r>
          </a:p>
        </p:txBody>
      </p:sp>
      <p:pic>
        <p:nvPicPr>
          <p:cNvPr id="3074" name="Picture 2" descr="C:\Users\пк\Desktop\мама доклад\SK-March-201920180114_072-1024x683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0990" y="2242661"/>
            <a:ext cx="3557280" cy="2372678"/>
          </a:xfrm>
          <a:prstGeom prst="rect">
            <a:avLst/>
          </a:prstGeom>
          <a:noFill/>
          <a:ln w="38100">
            <a:solidFill>
              <a:schemeClr val="accent1">
                <a:lumMod val="50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95125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1670</TotalTime>
  <Words>598</Words>
  <Application>Microsoft Office PowerPoint</Application>
  <PresentationFormat>Экран (4:3)</PresentationFormat>
  <Paragraphs>110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4" baseType="lpstr">
      <vt:lpstr>Arial</vt:lpstr>
      <vt:lpstr>Calibri</vt:lpstr>
      <vt:lpstr>Calibri Light</vt:lpstr>
      <vt:lpstr>Tahoma</vt:lpstr>
      <vt:lpstr>Times New Roman</vt:lpstr>
      <vt:lpstr>Wingdings</vt:lpstr>
      <vt:lpstr>Wingdings 2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Михаил Горяйнов</dc:creator>
  <cp:lastModifiedBy>dooc_1@mail.ru</cp:lastModifiedBy>
  <cp:revision>72</cp:revision>
  <dcterms:created xsi:type="dcterms:W3CDTF">2013-11-19T05:52:05Z</dcterms:created>
  <dcterms:modified xsi:type="dcterms:W3CDTF">2022-03-16T06:20:12Z</dcterms:modified>
</cp:coreProperties>
</file>