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7" r:id="rId10"/>
    <p:sldId id="281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16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135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5645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3417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62291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011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8475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684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863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461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510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245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094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67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0283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193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FC014-6701-441B-BEC0-47C2057663E4}" type="datetimeFigureOut">
              <a:rPr lang="ru-RU" smtClean="0"/>
              <a:pPr/>
              <a:t>20.08.2023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16B459-18F9-4FC7-90ED-754E847FA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295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Предмет и история биомеханики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42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3657"/>
            <a:ext cx="8596668" cy="1099457"/>
          </a:xfrm>
        </p:spPr>
        <p:txBody>
          <a:bodyPr/>
          <a:lstStyle/>
          <a:p>
            <a:r>
              <a:rPr lang="ru-RU" dirty="0"/>
              <a:t>Роль БФУ.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3114"/>
            <a:ext cx="8596668" cy="4735285"/>
          </a:xfrm>
        </p:spPr>
        <p:txBody>
          <a:bodyPr>
            <a:normAutofit/>
          </a:bodyPr>
          <a:lstStyle/>
          <a:p>
            <a:r>
              <a:rPr lang="ru-RU" dirty="0"/>
              <a:t>1)   оценка физических упражнений с точки зрения их эффективности в решении определенных задач физического воспитания   (ФВ); </a:t>
            </a:r>
          </a:p>
          <a:p>
            <a:r>
              <a:rPr lang="ru-RU" dirty="0"/>
              <a:t>2)   изучение техники ФУ как предмета обучения с выявлением главного и ведущего в движениях, обеспечивающего высокий результат; </a:t>
            </a:r>
          </a:p>
          <a:p>
            <a:r>
              <a:rPr lang="ru-RU" dirty="0"/>
              <a:t>3)    оценка качества выполнения ФУ,   выявление ошибок, их причин, последствий и путей для устранения; </a:t>
            </a:r>
          </a:p>
          <a:p>
            <a:r>
              <a:rPr lang="ru-RU" dirty="0"/>
              <a:t>4)    совершенствование спортивной техники с обобщением передового опыта и ее теоретическое обоснование; </a:t>
            </a:r>
          </a:p>
          <a:p>
            <a:r>
              <a:rPr lang="ru-RU" dirty="0"/>
              <a:t>5)   изучение особенностей лучших образцов спортивной техники как общих для всех,   так и тех, которые зависят от индивидуальных особенностей физического развития; </a:t>
            </a:r>
          </a:p>
          <a:p>
            <a:r>
              <a:rPr lang="ru-RU" dirty="0"/>
              <a:t>6)   изучение функциональных показателей физического развития с целью уточнения путей повышения функциональных возможностей организма спортсмена.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877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4345"/>
          </a:xfrm>
        </p:spPr>
        <p:txBody>
          <a:bodyPr/>
          <a:lstStyle/>
          <a:p>
            <a:r>
              <a:rPr lang="ru-RU" dirty="0" smtClean="0"/>
              <a:t>6. История развития биомеханики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27" y="1255811"/>
            <a:ext cx="10315718" cy="159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10" y="2348346"/>
            <a:ext cx="3166340" cy="361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058" y="5464028"/>
            <a:ext cx="450532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8574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932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17" y="1184564"/>
            <a:ext cx="3749847" cy="483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49982" y="1512885"/>
            <a:ext cx="5631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Клавдий Гален (130 – 201 год н.э.) – знаменитый врач древности. </a:t>
            </a:r>
          </a:p>
          <a:p>
            <a:r>
              <a:rPr lang="ru-RU" sz="2400" dirty="0"/>
              <a:t>Работал в школе гладиаторов.</a:t>
            </a:r>
          </a:p>
          <a:p>
            <a:r>
              <a:rPr lang="ru-RU" sz="2400" dirty="0"/>
              <a:t>Экспериментально доказал, что движения в суставах производят мышцы, которые напрягаются и сокращаются под влиянием импульсов, получаемых из мозга по нервам.</a:t>
            </a:r>
          </a:p>
          <a:p>
            <a:r>
              <a:rPr lang="ru-RU" sz="2400" dirty="0"/>
              <a:t>Ввел понятия о мышечном тонусе и об антагонистических мышцах</a:t>
            </a:r>
          </a:p>
        </p:txBody>
      </p:sp>
    </p:spTree>
    <p:extLst>
      <p:ext uri="{BB962C8B-B14F-4D97-AF65-F5344CB8AC3E}">
        <p14:creationId xmlns="" xmlns:p14="http://schemas.microsoft.com/office/powerpoint/2010/main" val="14548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2949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09255"/>
            <a:ext cx="6159884" cy="5070763"/>
          </a:xfrm>
        </p:spPr>
        <p:txBody>
          <a:bodyPr>
            <a:normAutofit fontScale="92500" lnSpcReduction="10000"/>
          </a:bodyPr>
          <a:lstStyle/>
          <a:p>
            <a:pPr marL="0" lvl="0" indent="0" defTabSz="914400">
              <a:spcBef>
                <a:spcPct val="20000"/>
              </a:spcBef>
              <a:buClrTx/>
              <a:buSzTx/>
              <a:buNone/>
            </a:pPr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Ибн – Сина (Авиценна) </a:t>
            </a:r>
          </a:p>
          <a:p>
            <a:pPr marL="0" lvl="0" indent="0" defTabSz="914400">
              <a:spcBef>
                <a:spcPct val="20000"/>
              </a:spcBef>
              <a:buClrTx/>
              <a:buSzTx/>
              <a:buNone/>
            </a:pPr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таджикский ученый</a:t>
            </a:r>
          </a:p>
          <a:p>
            <a:pPr marL="0" lvl="0" indent="0" defTabSz="914400">
              <a:spcBef>
                <a:spcPct val="20000"/>
              </a:spcBef>
              <a:buClrTx/>
              <a:buSzTx/>
              <a:buNone/>
            </a:pPr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(980 – 1037 г.)</a:t>
            </a:r>
          </a:p>
          <a:p>
            <a:pPr lvl="0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3000" b="1" dirty="0">
                <a:solidFill>
                  <a:schemeClr val="tx1"/>
                </a:solidFill>
                <a:latin typeface="Calibri"/>
              </a:rPr>
              <a:t>Изучал мышцы человека и </a:t>
            </a:r>
          </a:p>
          <a:p>
            <a:pPr lvl="0" defTabSz="914400">
              <a:spcBef>
                <a:spcPct val="20000"/>
              </a:spcBef>
              <a:buClrTx/>
              <a:buSzTx/>
              <a:buNone/>
            </a:pPr>
            <a:r>
              <a:rPr lang="ru-RU" sz="3000" b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Calibri"/>
              </a:rPr>
              <a:t>    </a:t>
            </a:r>
            <a:r>
              <a:rPr lang="ru-RU" sz="3000" b="1" dirty="0">
                <a:solidFill>
                  <a:schemeClr val="tx1"/>
                </a:solidFill>
                <a:latin typeface="Calibri"/>
              </a:rPr>
              <a:t>применял физические </a:t>
            </a:r>
            <a:r>
              <a:rPr lang="ru-RU" sz="3000" b="1" dirty="0" err="1">
                <a:solidFill>
                  <a:schemeClr val="tx1"/>
                </a:solidFill>
                <a:latin typeface="Calibri"/>
              </a:rPr>
              <a:t>упра</a:t>
            </a:r>
            <a:r>
              <a:rPr lang="ru-RU" sz="3000" b="1" dirty="0">
                <a:solidFill>
                  <a:schemeClr val="tx1"/>
                </a:solidFill>
                <a:latin typeface="Calibri"/>
              </a:rPr>
              <a:t>-</a:t>
            </a:r>
          </a:p>
          <a:p>
            <a:pPr lvl="0" defTabSz="914400">
              <a:spcBef>
                <a:spcPct val="20000"/>
              </a:spcBef>
              <a:buClrTx/>
              <a:buSzTx/>
              <a:buNone/>
            </a:pPr>
            <a:r>
              <a:rPr lang="ru-RU" sz="3000" b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Calibri"/>
              </a:rPr>
              <a:t>    </a:t>
            </a:r>
            <a:r>
              <a:rPr lang="ru-RU" sz="3000" b="1" dirty="0" err="1">
                <a:solidFill>
                  <a:schemeClr val="tx1"/>
                </a:solidFill>
                <a:latin typeface="Calibri"/>
              </a:rPr>
              <a:t>жнения</a:t>
            </a:r>
            <a:r>
              <a:rPr lang="ru-RU" sz="3000" b="1" dirty="0">
                <a:solidFill>
                  <a:schemeClr val="tx1"/>
                </a:solidFill>
                <a:latin typeface="Calibri"/>
              </a:rPr>
              <a:t> с лечебной целью.</a:t>
            </a:r>
          </a:p>
          <a:p>
            <a:pPr lvl="0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3000" b="1" dirty="0">
                <a:solidFill>
                  <a:schemeClr val="tx1"/>
                </a:solidFill>
                <a:latin typeface="Calibri"/>
              </a:rPr>
              <a:t>Дал определение и </a:t>
            </a:r>
            <a:r>
              <a:rPr lang="ru-RU" sz="3000" b="1" dirty="0" err="1" smtClean="0">
                <a:solidFill>
                  <a:schemeClr val="tx1"/>
                </a:solidFill>
                <a:latin typeface="Calibri"/>
              </a:rPr>
              <a:t>класси</a:t>
            </a:r>
            <a:r>
              <a:rPr lang="ru-RU" sz="3000" b="1" dirty="0" smtClean="0">
                <a:solidFill>
                  <a:schemeClr val="tx1"/>
                </a:solidFill>
                <a:latin typeface="Calibri"/>
              </a:rPr>
              <a:t>-</a:t>
            </a:r>
            <a:endParaRPr lang="ru-RU" sz="3000" b="1" dirty="0">
              <a:solidFill>
                <a:schemeClr val="tx1"/>
              </a:solidFill>
              <a:latin typeface="Calibri"/>
            </a:endParaRPr>
          </a:p>
          <a:p>
            <a:pPr lvl="0" defTabSz="914400">
              <a:spcBef>
                <a:spcPct val="20000"/>
              </a:spcBef>
              <a:buClrTx/>
              <a:buSzTx/>
              <a:buNone/>
            </a:pPr>
            <a:r>
              <a:rPr lang="ru-RU" sz="3000" b="1" dirty="0">
                <a:solidFill>
                  <a:schemeClr val="tx1"/>
                </a:solidFill>
                <a:latin typeface="Calibri"/>
              </a:rPr>
              <a:t>  </a:t>
            </a:r>
            <a:r>
              <a:rPr lang="ru-RU" sz="3000" b="1" dirty="0" smtClean="0">
                <a:solidFill>
                  <a:schemeClr val="tx1"/>
                </a:solidFill>
                <a:latin typeface="Calibri"/>
              </a:rPr>
              <a:t>   </a:t>
            </a:r>
            <a:r>
              <a:rPr lang="ru-RU" sz="3000" b="1" dirty="0" err="1" smtClean="0">
                <a:solidFill>
                  <a:schemeClr val="tx1"/>
                </a:solidFill>
                <a:latin typeface="Calibri"/>
              </a:rPr>
              <a:t>фикацию</a:t>
            </a:r>
            <a:r>
              <a:rPr lang="ru-RU" sz="3000" b="1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ru-RU" sz="3000" b="1" dirty="0">
                <a:solidFill>
                  <a:schemeClr val="tx1"/>
                </a:solidFill>
                <a:latin typeface="Calibri"/>
              </a:rPr>
              <a:t>физических </a:t>
            </a:r>
            <a:r>
              <a:rPr lang="ru-RU" sz="3000" b="1" dirty="0" smtClean="0">
                <a:solidFill>
                  <a:schemeClr val="tx1"/>
                </a:solidFill>
                <a:latin typeface="Calibri"/>
              </a:rPr>
              <a:t>упражнений, указывал </a:t>
            </a:r>
            <a:r>
              <a:rPr lang="ru-RU" sz="3000" b="1" dirty="0">
                <a:solidFill>
                  <a:schemeClr val="tx1"/>
                </a:solidFill>
                <a:latin typeface="Calibri"/>
              </a:rPr>
              <a:t>на необходимость индивидуального подхода при применении упражнений 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345" y="1496291"/>
            <a:ext cx="4218710" cy="461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9903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84565"/>
            <a:ext cx="6222230" cy="4856798"/>
          </a:xfrm>
        </p:spPr>
        <p:txBody>
          <a:bodyPr/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3200" b="1" dirty="0">
                <a:solidFill>
                  <a:prstClr val="black"/>
                </a:solidFill>
                <a:latin typeface="Calibri"/>
              </a:rPr>
              <a:t>Леонардо да Винчи </a:t>
            </a:r>
            <a:endParaRPr lang="ru-RU" sz="3200" b="1" dirty="0" smtClean="0">
              <a:solidFill>
                <a:prstClr val="black"/>
              </a:solidFill>
              <a:latin typeface="Calibri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3200" b="1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ru-RU" sz="3200" b="1" dirty="0">
                <a:solidFill>
                  <a:prstClr val="black"/>
                </a:solidFill>
                <a:latin typeface="Calibri"/>
              </a:rPr>
              <a:t>1452 – 1519 гг.) 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FontTx/>
              <a:buChar char="-"/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великий итальянский художник, математик, механик, инженер.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Считал, что положение и движение человека и живых организмов подчиняются законам механики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055" y="1288474"/>
            <a:ext cx="3462193" cy="485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8466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691" y="914400"/>
            <a:ext cx="10001618" cy="512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897" y="2239241"/>
            <a:ext cx="2998787" cy="418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634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68927"/>
            <a:ext cx="5037666" cy="5272435"/>
          </a:xfrm>
        </p:spPr>
        <p:txBody>
          <a:bodyPr/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b="1" dirty="0">
                <a:solidFill>
                  <a:prstClr val="black"/>
                </a:solidFill>
                <a:latin typeface="Calibri"/>
              </a:rPr>
              <a:t>Марей </a:t>
            </a:r>
            <a:r>
              <a:rPr lang="ru-RU" sz="2400" b="1" dirty="0" err="1">
                <a:solidFill>
                  <a:prstClr val="black"/>
                </a:solidFill>
                <a:latin typeface="Calibri"/>
              </a:rPr>
              <a:t>Этьен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 -Жюль</a:t>
            </a:r>
          </a:p>
          <a:p>
            <a:pPr marL="0" lvl="0" indent="0" algn="ctr" defTabSz="914400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(1830 – 1904 гг.)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Французский физиолог,  много сделавший для изучения движения человека.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Разработал метод пневмографии – записи движений с помощью передачи давления воздуха.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Изобрел «фотографическое ружье», позволяющее производить один за другим 12 снимков. Применил длинную негативную ленту для увеличения количества снимков 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вместо 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отдельных фотопластинок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956" y="1498600"/>
            <a:ext cx="3859213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222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05345"/>
            <a:ext cx="4601248" cy="4836018"/>
          </a:xfrm>
        </p:spPr>
        <p:txBody>
          <a:bodyPr>
            <a:norm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Марей разработал метод хронофотографии – фотографирование всего движения на одну пластинку вместо целого ряда снимков.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В основе хронофотографии лежит фотографирование с многократной экспозицией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291" y="1130156"/>
            <a:ext cx="5084763" cy="4418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184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" y="665018"/>
            <a:ext cx="10710573" cy="552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327" y="1321525"/>
            <a:ext cx="1770207" cy="223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232" y="3795962"/>
            <a:ext cx="1751302" cy="235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9688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94377"/>
            <a:ext cx="6492393" cy="4846985"/>
          </a:xfrm>
        </p:spPr>
        <p:txBody>
          <a:bodyPr/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>
                <a:solidFill>
                  <a:prstClr val="black"/>
                </a:solidFill>
                <a:latin typeface="Calibri"/>
              </a:rPr>
              <a:t>Бернштейн Николай Александрович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Создатель теоретической основы современной биомеханики – учения о двигательной деятельности человека и животных.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Созданная им теория положила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начало </a:t>
            </a:r>
            <a:r>
              <a:rPr lang="ru-RU" sz="2800" dirty="0">
                <a:solidFill>
                  <a:prstClr val="black"/>
                </a:solidFill>
                <a:latin typeface="Calibri"/>
              </a:rPr>
              <a:t>развитию новых принципов понимания жизнедеятельности организма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52" y="1194377"/>
            <a:ext cx="3580015" cy="454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771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Что изучает биомеханика?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5880"/>
            <a:ext cx="9858738" cy="5166359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Биомеханика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chemeClr val="tx1"/>
                </a:solidFill>
              </a:rPr>
              <a:t>— наука о законах механического </a:t>
            </a:r>
            <a:r>
              <a:rPr lang="ru-RU" sz="2000" b="1" dirty="0" smtClean="0">
                <a:solidFill>
                  <a:schemeClr val="tx1"/>
                </a:solidFill>
              </a:rPr>
              <a:t>движения </a:t>
            </a:r>
            <a:r>
              <a:rPr lang="ru-RU" sz="2000" b="1" dirty="0">
                <a:solidFill>
                  <a:schemeClr val="tx1"/>
                </a:solidFill>
              </a:rPr>
              <a:t>в живых системах. Она изучает движения с точки </a:t>
            </a:r>
            <a:r>
              <a:rPr lang="ru-RU" sz="2000" b="1" dirty="0" smtClean="0">
                <a:solidFill>
                  <a:schemeClr val="tx1"/>
                </a:solidFill>
              </a:rPr>
              <a:t>зрения </a:t>
            </a:r>
            <a:r>
              <a:rPr lang="ru-RU" sz="2000" b="1" dirty="0">
                <a:solidFill>
                  <a:schemeClr val="tx1"/>
                </a:solidFill>
              </a:rPr>
              <a:t>законов механики, свойственных всем без исключения механическим движениям материальных тел.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Биомеханика </a:t>
            </a:r>
            <a:r>
              <a:rPr lang="ru-RU" sz="2000" dirty="0">
                <a:solidFill>
                  <a:schemeClr val="tx1"/>
                </a:solidFill>
              </a:rPr>
              <a:t>спорта как учебная дисциплина изучает движения человека в процессе физических упражнений. Она рассматривает </a:t>
            </a:r>
            <a:r>
              <a:rPr lang="ru-RU" sz="2000" dirty="0" smtClean="0">
                <a:solidFill>
                  <a:schemeClr val="tx1"/>
                </a:solidFill>
              </a:rPr>
              <a:t>двигательные </a:t>
            </a:r>
            <a:r>
              <a:rPr lang="ru-RU" sz="2000" dirty="0">
                <a:solidFill>
                  <a:schemeClr val="tx1"/>
                </a:solidFill>
              </a:rPr>
              <a:t>действия спортсмена как системы взаимно связанных </a:t>
            </a:r>
            <a:r>
              <a:rPr lang="ru-RU" sz="2000" dirty="0" smtClean="0">
                <a:solidFill>
                  <a:schemeClr val="tx1"/>
                </a:solidFill>
              </a:rPr>
              <a:t>активных </a:t>
            </a:r>
            <a:r>
              <a:rPr lang="ru-RU" sz="2000" dirty="0">
                <a:solidFill>
                  <a:schemeClr val="tx1"/>
                </a:solidFill>
              </a:rPr>
              <a:t>движений (объект познания). При этом исследуют механические и биологические причины движений и зависящие от них особенности двигательных </a:t>
            </a:r>
            <a:r>
              <a:rPr lang="ru-RU" sz="2000" dirty="0" smtClean="0">
                <a:solidFill>
                  <a:schemeClr val="tx1"/>
                </a:solidFill>
              </a:rPr>
              <a:t>действий </a:t>
            </a:r>
            <a:r>
              <a:rPr lang="ru-RU" sz="2000" dirty="0">
                <a:solidFill>
                  <a:schemeClr val="tx1"/>
                </a:solidFill>
              </a:rPr>
              <a:t>в различных условиях.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Наиболее элементарной формой движения материи </a:t>
            </a:r>
            <a:r>
              <a:rPr lang="ru-RU" sz="2000" dirty="0" smtClean="0">
                <a:solidFill>
                  <a:schemeClr val="tx1"/>
                </a:solidFill>
              </a:rPr>
              <a:t>является </a:t>
            </a:r>
            <a:r>
              <a:rPr lang="ru-RU" sz="2000" dirty="0">
                <a:solidFill>
                  <a:schemeClr val="tx1"/>
                </a:solidFill>
              </a:rPr>
              <a:t>механическое движение, т.е. перемещение тела в </a:t>
            </a:r>
            <a:r>
              <a:rPr lang="ru-RU" sz="2000" dirty="0" smtClean="0">
                <a:solidFill>
                  <a:schemeClr val="tx1"/>
                </a:solidFill>
              </a:rPr>
              <a:t>пространстве</a:t>
            </a:r>
            <a:r>
              <a:rPr lang="ru-RU" sz="2000" dirty="0">
                <a:solidFill>
                  <a:schemeClr val="tx1"/>
                </a:solidFill>
              </a:rPr>
              <a:t>. Закономерности механического движения </a:t>
            </a:r>
            <a:r>
              <a:rPr lang="ru-RU" sz="2000" dirty="0" smtClean="0">
                <a:solidFill>
                  <a:schemeClr val="tx1"/>
                </a:solidFill>
              </a:rPr>
              <a:t>изучаются </a:t>
            </a:r>
            <a:r>
              <a:rPr lang="ru-RU" sz="2000" dirty="0">
                <a:solidFill>
                  <a:schemeClr val="tx1"/>
                </a:solidFill>
              </a:rPr>
              <a:t>механикой. </a:t>
            </a:r>
            <a:r>
              <a:rPr lang="ru-RU" sz="2000" b="1" u="sng" dirty="0">
                <a:solidFill>
                  <a:schemeClr val="tx1"/>
                </a:solidFill>
              </a:rPr>
              <a:t>Предметом механики как науки является изучение изменений пространственного расположения тел и тех причин, или сил, которые </a:t>
            </a:r>
            <a:r>
              <a:rPr lang="ru-RU" sz="2000" b="1" u="sng" dirty="0" smtClean="0">
                <a:solidFill>
                  <a:schemeClr val="tx1"/>
                </a:solidFill>
              </a:rPr>
              <a:t>вызывают </a:t>
            </a:r>
            <a:r>
              <a:rPr lang="ru-RU" sz="2000" b="1" u="sng" dirty="0">
                <a:solidFill>
                  <a:schemeClr val="tx1"/>
                </a:solidFill>
              </a:rPr>
              <a:t>эти изменения.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10365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65019"/>
            <a:ext cx="5494866" cy="5569526"/>
          </a:xfrm>
        </p:spPr>
        <p:txBody>
          <a:bodyPr>
            <a:normAutofit fontScale="92500"/>
          </a:bodyPr>
          <a:lstStyle/>
          <a:p>
            <a:pPr marL="0" lvl="0" indent="0" defTabSz="914400">
              <a:spcBef>
                <a:spcPct val="20000"/>
              </a:spcBef>
              <a:buClrTx/>
              <a:buSzTx/>
              <a:buNone/>
            </a:pPr>
            <a:r>
              <a:rPr lang="ru-RU" sz="2400" b="1" dirty="0">
                <a:solidFill>
                  <a:prstClr val="black"/>
                </a:solidFill>
                <a:latin typeface="Calibri"/>
              </a:rPr>
              <a:t>Лесгафт Петр </a:t>
            </a:r>
            <a:r>
              <a:rPr lang="ru-RU" sz="2400" b="1" dirty="0" err="1">
                <a:solidFill>
                  <a:prstClr val="black"/>
                </a:solidFill>
                <a:latin typeface="Calibri"/>
              </a:rPr>
              <a:t>Францевич</a:t>
            </a:r>
            <a:endParaRPr lang="ru-RU" sz="2400" b="1" dirty="0">
              <a:solidFill>
                <a:prstClr val="black"/>
              </a:solidFill>
              <a:latin typeface="Calibri"/>
            </a:endParaRPr>
          </a:p>
          <a:p>
            <a:pPr lvl="0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 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C</a:t>
            </a:r>
            <a:r>
              <a:rPr lang="ru-RU" sz="2400" dirty="0" err="1">
                <a:solidFill>
                  <a:prstClr val="black"/>
                </a:solidFill>
                <a:latin typeface="Calibri"/>
              </a:rPr>
              <a:t>оздал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 биомеханику физических упражнений, разработанную на основе динамической анатомии.</a:t>
            </a:r>
          </a:p>
          <a:p>
            <a:pPr lvl="0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  В 1877 г. начал читать лекции по этому предмету на курсах по физическому воспитанию. В Институте физического образования имени П.Ф. Лесгафта этот курс входил в предмет «Физическое образование». А в 1927 году был выделен в самостоятельный предмет под названием «Теория движения».</a:t>
            </a:r>
          </a:p>
          <a:p>
            <a:pPr lvl="0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   В 1931 году переименован в курс «Биомеханика физических упражнений»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48" y="623455"/>
            <a:ext cx="3307051" cy="425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48" y="5205482"/>
            <a:ext cx="36036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5867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44236"/>
            <a:ext cx="10711102" cy="5777345"/>
          </a:xfrm>
        </p:spPr>
        <p:txBody>
          <a:bodyPr>
            <a:norm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Впервые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курс биомеханики был выделен в отдельный в  1931  году  на основе разработок учеников и продолжателей идей П.Ф. Лесгафта по функциональной анатомии.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  <a:tabLst>
                <a:tab pos="1609725" algn="l"/>
              </a:tabLst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 30-х годов в институтах физической культуры в Ленинграде (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Е.А.Котикова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Д.А.Семенов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Е.Г.Котельникова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  Тбилиси (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Л.В.Чхаидзе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 Харькове (Д.Д. Донской) развернулась научная и учебная работа по биомеханике спорта, а в 1939 году вышло в свет учебное пособие "Биомеханика физических упражнений".  Биомеханическое обоснование  спортивной  техники  стало входить во все учебники по видам спорта.  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 1958 года биомеханика признается учебной дисциплиной в институтах  физической  культуры, стали готовиться преподаватели по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биомеханике.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ru-RU" sz="24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4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Первая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кафедра биомеханики в институте физкультуры была открыта в 1963г. в Ленинграде в ГДОИФК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им.П.Ф.Лесгафта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384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997527"/>
            <a:ext cx="10191557" cy="5043836"/>
          </a:xfrm>
        </p:spPr>
        <p:txBody>
          <a:bodyPr/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современном этапе биомеханика заняла ведущее место среди  основных  фундаментальных дисциплин в научной теории физического воспитания. За рубежом  курс биомеханики также, как и в России, читается во всех Университетах на факультетах физического воспитания, там он иногда называется  </a:t>
            </a:r>
            <a:r>
              <a:rPr lang="ru-RU" sz="3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6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кинезиология</a:t>
            </a:r>
            <a:r>
              <a:rPr lang="ru-RU" sz="3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79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</a:t>
            </a:r>
            <a:r>
              <a:rPr lang="ru-RU" dirty="0" smtClean="0"/>
              <a:t>. Значение биомеханики спорта.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92317"/>
            <a:ext cx="10186284" cy="444904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Биомеханика спорта составляет одну из основ теории спортивной техники. Она помогает обоснованию наиболее </a:t>
            </a:r>
            <a:r>
              <a:rPr lang="ru-RU" sz="2800" dirty="0" smtClean="0">
                <a:solidFill>
                  <a:schemeClr val="tx1"/>
                </a:solidFill>
              </a:rPr>
              <a:t>рациональной </a:t>
            </a:r>
            <a:r>
              <a:rPr lang="ru-RU" sz="2800" dirty="0">
                <a:solidFill>
                  <a:schemeClr val="tx1"/>
                </a:solidFill>
              </a:rPr>
              <a:t>техники, путей овладения ею и технического </a:t>
            </a:r>
            <a:r>
              <a:rPr lang="ru-RU" sz="2800" dirty="0" smtClean="0">
                <a:solidFill>
                  <a:schemeClr val="tx1"/>
                </a:solidFill>
              </a:rPr>
              <a:t>совершенствования </a:t>
            </a:r>
            <a:r>
              <a:rPr lang="ru-RU" sz="2800" dirty="0">
                <a:solidFill>
                  <a:schemeClr val="tx1"/>
                </a:solidFill>
              </a:rPr>
              <a:t>спортсменов.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Методы и законы биомеханики спорта используются также для совершенствования теории и методики физического воспитания, </a:t>
            </a:r>
            <a:r>
              <a:rPr lang="ru-RU" sz="2800" dirty="0" smtClean="0">
                <a:solidFill>
                  <a:schemeClr val="tx1"/>
                </a:solidFill>
              </a:rPr>
              <a:t>врачебного </a:t>
            </a:r>
            <a:r>
              <a:rPr lang="ru-RU" sz="2800" dirty="0">
                <a:solidFill>
                  <a:schemeClr val="tx1"/>
                </a:solidFill>
              </a:rPr>
              <a:t>контроля, спортивно-педагогических и других дисциплин, решающих свои конкретные задачи в области физического воспитания.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9113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84004"/>
            <a:ext cx="8596668" cy="868680"/>
          </a:xfrm>
        </p:spPr>
        <p:txBody>
          <a:bodyPr>
            <a:normAutofit/>
          </a:bodyPr>
          <a:lstStyle/>
          <a:p>
            <a:r>
              <a:rPr lang="ru-RU" dirty="0" smtClean="0"/>
              <a:t>Цель биомеханики как предмета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57400"/>
            <a:ext cx="9858738" cy="4389119"/>
          </a:xfrm>
        </p:spPr>
        <p:txBody>
          <a:bodyPr/>
          <a:lstStyle/>
          <a:p>
            <a:r>
              <a:rPr lang="ru-RU" sz="2400" b="1" u="sng" dirty="0" smtClean="0">
                <a:solidFill>
                  <a:schemeClr val="tx1"/>
                </a:solidFill>
              </a:rPr>
              <a:t>вооружить </a:t>
            </a:r>
            <a:r>
              <a:rPr lang="ru-RU" sz="2400" b="1" u="sng" dirty="0">
                <a:solidFill>
                  <a:schemeClr val="tx1"/>
                </a:solidFill>
              </a:rPr>
              <a:t>будущего педагога, </a:t>
            </a:r>
            <a:r>
              <a:rPr lang="ru-RU" sz="2400" b="1" u="sng" dirty="0" smtClean="0">
                <a:solidFill>
                  <a:schemeClr val="tx1"/>
                </a:solidFill>
              </a:rPr>
              <a:t>тренера </a:t>
            </a:r>
            <a:r>
              <a:rPr lang="ru-RU" sz="2400" b="1" u="sng" dirty="0">
                <a:solidFill>
                  <a:schemeClr val="tx1"/>
                </a:solidFill>
              </a:rPr>
              <a:t>основами знаний о движениях человека, помочь им </a:t>
            </a:r>
            <a:r>
              <a:rPr lang="ru-RU" sz="2400" b="1" u="sng" dirty="0" smtClean="0">
                <a:solidFill>
                  <a:schemeClr val="tx1"/>
                </a:solidFill>
              </a:rPr>
              <a:t>повысить </a:t>
            </a:r>
            <a:r>
              <a:rPr lang="ru-RU" sz="2400" b="1" u="sng" dirty="0">
                <a:solidFill>
                  <a:schemeClr val="tx1"/>
                </a:solidFill>
              </a:rPr>
              <a:t>теоретический уровень практической деятельности. </a:t>
            </a:r>
            <a:endParaRPr lang="ru-RU" sz="2400" b="1" u="sng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Объект познания биомеханики </a:t>
            </a:r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ru-RU" sz="2400" dirty="0">
                <a:solidFill>
                  <a:schemeClr val="tx1"/>
                </a:solidFill>
              </a:rPr>
              <a:t>двигательные </a:t>
            </a:r>
            <a:r>
              <a:rPr lang="ru-RU" sz="2400" dirty="0" smtClean="0">
                <a:solidFill>
                  <a:schemeClr val="tx1"/>
                </a:solidFill>
              </a:rPr>
              <a:t>действия </a:t>
            </a:r>
            <a:r>
              <a:rPr lang="ru-RU" sz="2400" dirty="0">
                <a:solidFill>
                  <a:schemeClr val="tx1"/>
                </a:solidFill>
              </a:rPr>
              <a:t>человека как системы </a:t>
            </a:r>
            <a:r>
              <a:rPr lang="ru-RU" sz="2400" dirty="0" smtClean="0">
                <a:solidFill>
                  <a:schemeClr val="tx1"/>
                </a:solidFill>
              </a:rPr>
              <a:t>взаимно </a:t>
            </a:r>
            <a:r>
              <a:rPr lang="ru-RU" sz="2400" dirty="0">
                <a:solidFill>
                  <a:schemeClr val="tx1"/>
                </a:solidFill>
              </a:rPr>
              <a:t>связанных </a:t>
            </a:r>
            <a:r>
              <a:rPr lang="ru-RU" sz="2400" dirty="0" smtClean="0">
                <a:solidFill>
                  <a:schemeClr val="tx1"/>
                </a:solidFill>
              </a:rPr>
              <a:t>активных </a:t>
            </a:r>
            <a:r>
              <a:rPr lang="ru-RU" sz="2400" dirty="0">
                <a:solidFill>
                  <a:schemeClr val="tx1"/>
                </a:solidFill>
              </a:rPr>
              <a:t>движений и положений его </a:t>
            </a:r>
            <a:r>
              <a:rPr lang="ru-RU" sz="2400" dirty="0" smtClean="0">
                <a:solidFill>
                  <a:schemeClr val="tx1"/>
                </a:solidFill>
              </a:rPr>
              <a:t>тела.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Область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изучения биомеханики </a:t>
            </a:r>
            <a:r>
              <a:rPr lang="ru-RU" sz="2400" dirty="0">
                <a:solidFill>
                  <a:schemeClr val="tx1"/>
                </a:solidFill>
              </a:rPr>
              <a:t>- механические и </a:t>
            </a:r>
            <a:r>
              <a:rPr lang="ru-RU" sz="2400" dirty="0" smtClean="0">
                <a:solidFill>
                  <a:schemeClr val="tx1"/>
                </a:solidFill>
              </a:rPr>
              <a:t>биологические </a:t>
            </a:r>
            <a:r>
              <a:rPr lang="ru-RU" sz="2400" dirty="0">
                <a:solidFill>
                  <a:schemeClr val="tx1"/>
                </a:solidFill>
              </a:rPr>
              <a:t>причины возникновения движений, </a:t>
            </a:r>
            <a:r>
              <a:rPr lang="ru-RU" sz="2400" dirty="0" smtClean="0">
                <a:solidFill>
                  <a:schemeClr val="tx1"/>
                </a:solidFill>
              </a:rPr>
              <a:t>особенности </a:t>
            </a:r>
            <a:r>
              <a:rPr lang="ru-RU" sz="2400" dirty="0">
                <a:solidFill>
                  <a:schemeClr val="tx1"/>
                </a:solidFill>
              </a:rPr>
              <a:t>их выполнения в различных условиях. </a:t>
            </a:r>
            <a:r>
              <a:rPr lang="ru-RU" sz="2400" dirty="0" smtClean="0">
                <a:solidFill>
                  <a:schemeClr val="tx1"/>
                </a:solidFill>
              </a:rPr>
              <a:t>Биомеханика </a:t>
            </a:r>
            <a:r>
              <a:rPr lang="ru-RU" sz="2400" dirty="0">
                <a:solidFill>
                  <a:schemeClr val="tx1"/>
                </a:solidFill>
              </a:rPr>
              <a:t>человека изучает также, какой способ и какие условия выполнения действий лучше и как овладеть ими. 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722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563" y="536698"/>
            <a:ext cx="8596668" cy="891540"/>
          </a:xfrm>
        </p:spPr>
        <p:txBody>
          <a:bodyPr/>
          <a:lstStyle/>
          <a:p>
            <a:r>
              <a:rPr lang="ru-RU" dirty="0" smtClean="0"/>
              <a:t>2. Задачи биомеханики.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563" y="1332703"/>
            <a:ext cx="9796974" cy="502715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Общая задача изучения движений состоит в оценке эффективности приложения сил для </a:t>
            </a:r>
            <a:r>
              <a:rPr lang="ru-RU" sz="2400" dirty="0" smtClean="0">
                <a:solidFill>
                  <a:schemeClr val="tx1"/>
                </a:solidFill>
              </a:rPr>
              <a:t>более совершенного достижения поставленной </a:t>
            </a:r>
            <a:r>
              <a:rPr lang="ru-RU" sz="2400" dirty="0">
                <a:solidFill>
                  <a:schemeClr val="tx1"/>
                </a:solidFill>
              </a:rPr>
              <a:t>цели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400" dirty="0">
                <a:solidFill>
                  <a:schemeClr val="tx1"/>
                </a:solidFill>
              </a:rPr>
              <a:t>Частные задачи биомеханики состоят в изучении и объяснении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а</a:t>
            </a:r>
            <a:r>
              <a:rPr lang="ru-RU" sz="2400" dirty="0">
                <a:solidFill>
                  <a:schemeClr val="tx1"/>
                </a:solidFill>
              </a:rPr>
              <a:t>) самих движений человека в той или иной </a:t>
            </a:r>
            <a:r>
              <a:rPr lang="ru-RU" sz="2400" dirty="0" smtClean="0">
                <a:solidFill>
                  <a:schemeClr val="tx1"/>
                </a:solidFill>
              </a:rPr>
              <a:t>области </a:t>
            </a:r>
            <a:r>
              <a:rPr lang="ru-RU" sz="2400" dirty="0">
                <a:solidFill>
                  <a:schemeClr val="tx1"/>
                </a:solidFill>
              </a:rPr>
              <a:t>его двигательной деятельности;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б</a:t>
            </a:r>
            <a:r>
              <a:rPr lang="ru-RU" sz="2400" dirty="0">
                <a:solidFill>
                  <a:schemeClr val="tx1"/>
                </a:solidFill>
              </a:rPr>
              <a:t>) движений </a:t>
            </a:r>
            <a:r>
              <a:rPr lang="ru-RU" sz="2400" dirty="0" smtClean="0">
                <a:solidFill>
                  <a:schemeClr val="tx1"/>
                </a:solidFill>
              </a:rPr>
              <a:t>физических </a:t>
            </a:r>
            <a:r>
              <a:rPr lang="ru-RU" sz="2400" dirty="0">
                <a:solidFill>
                  <a:schemeClr val="tx1"/>
                </a:solidFill>
              </a:rPr>
              <a:t>объектов, перемещаемых </a:t>
            </a:r>
            <a:r>
              <a:rPr lang="ru-RU" sz="2400" dirty="0" smtClean="0">
                <a:solidFill>
                  <a:schemeClr val="tx1"/>
                </a:solidFill>
              </a:rPr>
              <a:t>человеком;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</a:t>
            </a:r>
            <a:r>
              <a:rPr lang="ru-RU" sz="2400" dirty="0">
                <a:solidFill>
                  <a:schemeClr val="tx1"/>
                </a:solidFill>
              </a:rPr>
              <a:t>) результатов </a:t>
            </a:r>
            <a:r>
              <a:rPr lang="ru-RU" sz="2400" dirty="0" smtClean="0">
                <a:solidFill>
                  <a:schemeClr val="tx1"/>
                </a:solidFill>
              </a:rPr>
              <a:t>решения </a:t>
            </a:r>
            <a:r>
              <a:rPr lang="ru-RU" sz="2400" dirty="0">
                <a:solidFill>
                  <a:schemeClr val="tx1"/>
                </a:solidFill>
              </a:rPr>
              <a:t>двигательной задачи;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г</a:t>
            </a:r>
            <a:r>
              <a:rPr lang="ru-RU" sz="2400" dirty="0">
                <a:solidFill>
                  <a:schemeClr val="tx1"/>
                </a:solidFill>
              </a:rPr>
              <a:t>) условий, в которых они </a:t>
            </a:r>
            <a:r>
              <a:rPr lang="ru-RU" sz="2400" dirty="0" smtClean="0">
                <a:solidFill>
                  <a:schemeClr val="tx1"/>
                </a:solidFill>
              </a:rPr>
              <a:t>осуществляются</a:t>
            </a:r>
            <a:r>
              <a:rPr lang="ru-RU" sz="2400" dirty="0">
                <a:solidFill>
                  <a:schemeClr val="tx1"/>
                </a:solidFill>
              </a:rPr>
              <a:t>;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д</a:t>
            </a:r>
            <a:r>
              <a:rPr lang="ru-RU" sz="2400" dirty="0">
                <a:solidFill>
                  <a:schemeClr val="tx1"/>
                </a:solidFill>
              </a:rPr>
              <a:t>) развития движений человека (с учетом названных сторон) в результате обучения и тренировки.  </a:t>
            </a:r>
          </a:p>
        </p:txBody>
      </p:sp>
    </p:spTree>
    <p:extLst>
      <p:ext uri="{BB962C8B-B14F-4D97-AF65-F5344CB8AC3E}">
        <p14:creationId xmlns="" xmlns:p14="http://schemas.microsoft.com/office/powerpoint/2010/main" val="418539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20262"/>
            <a:ext cx="8596668" cy="599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Теория и метод биомеханики спорта.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119353"/>
            <a:ext cx="10609365" cy="5391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Содержание науки составляет </a:t>
            </a:r>
            <a:r>
              <a:rPr lang="ru-RU" sz="2000" dirty="0">
                <a:solidFill>
                  <a:srgbClr val="0070C0"/>
                </a:solidFill>
              </a:rPr>
              <a:t>совокупность </a:t>
            </a:r>
            <a:r>
              <a:rPr lang="ru-RU" sz="2000" dirty="0" smtClean="0">
                <a:solidFill>
                  <a:srgbClr val="0070C0"/>
                </a:solidFill>
              </a:rPr>
              <a:t>накопленных </a:t>
            </a:r>
            <a:r>
              <a:rPr lang="ru-RU" sz="2000" dirty="0">
                <a:solidFill>
                  <a:srgbClr val="0070C0"/>
                </a:solidFill>
              </a:rPr>
              <a:t>знаний, складывающихся в определенную систему - </a:t>
            </a:r>
            <a:r>
              <a:rPr lang="ru-RU" sz="2000" b="1" u="sng" dirty="0" smtClean="0">
                <a:solidFill>
                  <a:schemeClr val="tx1"/>
                </a:solidFill>
              </a:rPr>
              <a:t>теорию </a:t>
            </a:r>
            <a:r>
              <a:rPr lang="ru-RU" sz="2000" b="1" u="sng" dirty="0">
                <a:solidFill>
                  <a:schemeClr val="tx1"/>
                </a:solidFill>
              </a:rPr>
              <a:t>науки</a:t>
            </a:r>
            <a:r>
              <a:rPr lang="ru-RU" sz="2000" dirty="0">
                <a:solidFill>
                  <a:schemeClr val="tx1"/>
                </a:solidFill>
              </a:rPr>
              <a:t>, а также </a:t>
            </a:r>
            <a:r>
              <a:rPr lang="ru-RU" sz="2000" dirty="0">
                <a:solidFill>
                  <a:srgbClr val="0070C0"/>
                </a:solidFill>
              </a:rPr>
              <a:t>пути получения этих знаний </a:t>
            </a:r>
            <a:r>
              <a:rPr lang="ru-RU" sz="2000" dirty="0">
                <a:solidFill>
                  <a:schemeClr val="tx1"/>
                </a:solidFill>
              </a:rPr>
              <a:t>- </a:t>
            </a:r>
            <a:r>
              <a:rPr lang="ru-RU" sz="2000" b="1" u="sng" dirty="0">
                <a:solidFill>
                  <a:schemeClr val="tx1"/>
                </a:solidFill>
              </a:rPr>
              <a:t>метод науки</a:t>
            </a:r>
            <a:r>
              <a:rPr lang="ru-RU" sz="2000" dirty="0">
                <a:solidFill>
                  <a:schemeClr val="tx1"/>
                </a:solidFill>
              </a:rPr>
              <a:t>. И теория и метод выражаются в понятиях и законах науки, характерных для нее, раскрывающих ее содержание.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Теория биомеханики в настоящее время охватывает три большие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проблемы: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Изучение особенности </a:t>
            </a:r>
            <a:r>
              <a:rPr lang="ru-RU" sz="2000" dirty="0">
                <a:solidFill>
                  <a:schemeClr val="tx1"/>
                </a:solidFill>
              </a:rPr>
              <a:t>строения и свойства животных </a:t>
            </a:r>
            <a:r>
              <a:rPr lang="ru-RU" sz="2000" dirty="0" smtClean="0">
                <a:solidFill>
                  <a:schemeClr val="tx1"/>
                </a:solidFill>
              </a:rPr>
              <a:t>организмов</a:t>
            </a:r>
            <a:r>
              <a:rPr lang="ru-RU" sz="2000" smtClean="0">
                <a:solidFill>
                  <a:schemeClr val="tx1"/>
                </a:solidFill>
              </a:rPr>
              <a:t>, которые </a:t>
            </a:r>
            <a:r>
              <a:rPr lang="ru-RU" sz="2000" dirty="0">
                <a:solidFill>
                  <a:schemeClr val="tx1"/>
                </a:solidFill>
              </a:rPr>
              <a:t>оказывают существенное влияние на закономерности их </a:t>
            </a:r>
            <a:r>
              <a:rPr lang="ru-RU" sz="2000" dirty="0" smtClean="0">
                <a:solidFill>
                  <a:schemeClr val="tx1"/>
                </a:solidFill>
              </a:rPr>
              <a:t>движений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Изучение </a:t>
            </a:r>
            <a:r>
              <a:rPr lang="ru-RU" sz="2000" dirty="0">
                <a:solidFill>
                  <a:schemeClr val="tx1"/>
                </a:solidFill>
              </a:rPr>
              <a:t>специфических особенностей самих процессов достижения живого организма и условий, обеспечивающих </a:t>
            </a:r>
            <a:r>
              <a:rPr lang="ru-RU" sz="2000" dirty="0" smtClean="0">
                <a:solidFill>
                  <a:schemeClr val="tx1"/>
                </a:solidFill>
              </a:rPr>
              <a:t>эффективность </a:t>
            </a:r>
            <a:r>
              <a:rPr lang="ru-RU" sz="2000" dirty="0">
                <a:solidFill>
                  <a:schemeClr val="tx1"/>
                </a:solidFill>
              </a:rPr>
              <a:t>приложения сил. 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Изучение </a:t>
            </a:r>
            <a:r>
              <a:rPr lang="ru-RU" sz="2000" dirty="0">
                <a:solidFill>
                  <a:schemeClr val="tx1"/>
                </a:solidFill>
              </a:rPr>
              <a:t>изменения движений в </a:t>
            </a:r>
            <a:r>
              <a:rPr lang="ru-RU" sz="2000" dirty="0" smtClean="0">
                <a:solidFill>
                  <a:schemeClr val="tx1"/>
                </a:solidFill>
              </a:rPr>
              <a:t>процессе </a:t>
            </a:r>
            <a:r>
              <a:rPr lang="ru-RU" sz="2000" dirty="0">
                <a:solidFill>
                  <a:schemeClr val="tx1"/>
                </a:solidFill>
              </a:rPr>
              <a:t>овладения двигательными </a:t>
            </a:r>
            <a:r>
              <a:rPr lang="ru-RU" sz="2000" dirty="0" smtClean="0">
                <a:solidFill>
                  <a:schemeClr val="tx1"/>
                </a:solidFill>
              </a:rPr>
              <a:t>действиями </a:t>
            </a:r>
            <a:r>
              <a:rPr lang="ru-RU" sz="2000" dirty="0">
                <a:solidFill>
                  <a:schemeClr val="tx1"/>
                </a:solidFill>
              </a:rPr>
              <a:t>как системами </a:t>
            </a:r>
            <a:r>
              <a:rPr lang="ru-RU" sz="2000" dirty="0" smtClean="0">
                <a:solidFill>
                  <a:schemeClr val="tx1"/>
                </a:solidFill>
              </a:rPr>
              <a:t>движений.</a:t>
            </a:r>
          </a:p>
          <a:p>
            <a:pPr marL="0" indent="0">
              <a:buNone/>
            </a:pPr>
            <a:r>
              <a:rPr lang="ru-RU" sz="2000" b="1" u="sng" dirty="0">
                <a:solidFill>
                  <a:schemeClr val="tx1"/>
                </a:solidFill>
              </a:rPr>
              <a:t>Метод биомеханики - системный анализ и синтез </a:t>
            </a:r>
            <a:r>
              <a:rPr lang="ru-RU" sz="2000" b="1" u="sng" dirty="0" smtClean="0">
                <a:solidFill>
                  <a:schemeClr val="tx1"/>
                </a:solidFill>
              </a:rPr>
              <a:t>движений </a:t>
            </a:r>
            <a:r>
              <a:rPr lang="ru-RU" sz="2000" b="1" u="sng" dirty="0">
                <a:solidFill>
                  <a:schemeClr val="tx1"/>
                </a:solidFill>
              </a:rPr>
              <a:t>на основе количественных характеристик, в </a:t>
            </a:r>
            <a:r>
              <a:rPr lang="ru-RU" sz="2000" b="1" u="sng" dirty="0" smtClean="0">
                <a:solidFill>
                  <a:schemeClr val="tx1"/>
                </a:solidFill>
              </a:rPr>
              <a:t>частности </a:t>
            </a:r>
            <a:r>
              <a:rPr lang="ru-RU" sz="2000" b="1" u="sng" dirty="0">
                <a:solidFill>
                  <a:schemeClr val="tx1"/>
                </a:solidFill>
              </a:rPr>
              <a:t>кибернетическое моделирование движений.  </a:t>
            </a:r>
          </a:p>
        </p:txBody>
      </p:sp>
    </p:spTree>
    <p:extLst>
      <p:ext uri="{BB962C8B-B14F-4D97-AF65-F5344CB8AC3E}">
        <p14:creationId xmlns="" xmlns:p14="http://schemas.microsoft.com/office/powerpoint/2010/main" val="349780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028" y="394138"/>
            <a:ext cx="8737974" cy="693683"/>
          </a:xfrm>
        </p:spPr>
        <p:txBody>
          <a:bodyPr/>
          <a:lstStyle/>
          <a:p>
            <a:r>
              <a:rPr lang="ru-RU" dirty="0" smtClean="0"/>
              <a:t>4. Направления развития биомеханики.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027" y="1087821"/>
            <a:ext cx="10955387" cy="5486400"/>
          </a:xfrm>
        </p:spPr>
        <p:txBody>
          <a:bodyPr>
            <a:normAutofit/>
          </a:bodyPr>
          <a:lstStyle/>
          <a:p>
            <a:r>
              <a:rPr lang="ru-RU" sz="2000" b="1" u="sng" dirty="0">
                <a:solidFill>
                  <a:schemeClr val="tx1"/>
                </a:solidFill>
              </a:rPr>
              <a:t>Механическое направление. </a:t>
            </a:r>
            <a:r>
              <a:rPr lang="ru-RU" sz="2000" dirty="0">
                <a:solidFill>
                  <a:schemeClr val="tx1"/>
                </a:solidFill>
              </a:rPr>
              <a:t>Механический подход к </a:t>
            </a:r>
            <a:r>
              <a:rPr lang="ru-RU" sz="2000" dirty="0" smtClean="0">
                <a:solidFill>
                  <a:schemeClr val="tx1"/>
                </a:solidFill>
              </a:rPr>
              <a:t>изучению </a:t>
            </a:r>
            <a:r>
              <a:rPr lang="ru-RU" sz="2000" dirty="0">
                <a:solidFill>
                  <a:schemeClr val="tx1"/>
                </a:solidFill>
              </a:rPr>
              <a:t>движений человека позволяет определить </a:t>
            </a:r>
            <a:r>
              <a:rPr lang="ru-RU" sz="2000" dirty="0" smtClean="0">
                <a:solidFill>
                  <a:schemeClr val="tx1"/>
                </a:solidFill>
              </a:rPr>
              <a:t>количественную </a:t>
            </a:r>
            <a:r>
              <a:rPr lang="ru-RU" sz="2000" dirty="0">
                <a:solidFill>
                  <a:schemeClr val="tx1"/>
                </a:solidFill>
              </a:rPr>
              <a:t>меру двигательных процессов, объяснить физическую </a:t>
            </a:r>
            <a:r>
              <a:rPr lang="ru-RU" sz="2000" dirty="0" smtClean="0">
                <a:solidFill>
                  <a:schemeClr val="tx1"/>
                </a:solidFill>
              </a:rPr>
              <a:t>сущность </a:t>
            </a:r>
            <a:r>
              <a:rPr lang="ru-RU" sz="2000" dirty="0">
                <a:solidFill>
                  <a:schemeClr val="tx1"/>
                </a:solidFill>
              </a:rPr>
              <a:t>механических явлений, раскрывает огромную сложность строения тела человека и его движений с точки зрения физики.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u="sng" dirty="0">
                <a:solidFill>
                  <a:schemeClr val="tx1"/>
                </a:solidFill>
              </a:rPr>
              <a:t>Функционально-анатомическое направление. </a:t>
            </a:r>
            <a:r>
              <a:rPr lang="ru-RU" sz="2000" dirty="0" smtClean="0">
                <a:solidFill>
                  <a:schemeClr val="tx1"/>
                </a:solidFill>
              </a:rPr>
              <a:t>Функционально-анатомический </a:t>
            </a:r>
            <a:r>
              <a:rPr lang="ru-RU" sz="2000" dirty="0">
                <a:solidFill>
                  <a:schemeClr val="tx1"/>
                </a:solidFill>
              </a:rPr>
              <a:t>подход характеризуется </a:t>
            </a:r>
            <a:r>
              <a:rPr lang="ru-RU" sz="2000" dirty="0" smtClean="0">
                <a:solidFill>
                  <a:schemeClr val="tx1"/>
                </a:solidFill>
              </a:rPr>
              <a:t>преимущественно </a:t>
            </a:r>
            <a:r>
              <a:rPr lang="ru-RU" sz="2000" dirty="0">
                <a:solidFill>
                  <a:schemeClr val="tx1"/>
                </a:solidFill>
              </a:rPr>
              <a:t>описательным анализом движений в суставах, </a:t>
            </a:r>
            <a:r>
              <a:rPr lang="ru-RU" sz="2000" dirty="0" smtClean="0">
                <a:solidFill>
                  <a:schemeClr val="tx1"/>
                </a:solidFill>
              </a:rPr>
              <a:t>определением </a:t>
            </a:r>
            <a:r>
              <a:rPr lang="ru-RU" sz="2000" dirty="0">
                <a:solidFill>
                  <a:schemeClr val="tx1"/>
                </a:solidFill>
              </a:rPr>
              <a:t>участия мышц при сохранении положений тела и в его движениях.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u="sng" dirty="0">
                <a:solidFill>
                  <a:schemeClr val="tx1"/>
                </a:solidFill>
              </a:rPr>
              <a:t>Физиологическое направление. </a:t>
            </a:r>
            <a:r>
              <a:rPr lang="ru-RU" sz="2000" dirty="0">
                <a:solidFill>
                  <a:schemeClr val="tx1"/>
                </a:solidFill>
              </a:rPr>
              <a:t>Физиологическое </a:t>
            </a:r>
            <a:r>
              <a:rPr lang="ru-RU" sz="2000" dirty="0" smtClean="0">
                <a:solidFill>
                  <a:schemeClr val="tx1"/>
                </a:solidFill>
              </a:rPr>
              <a:t>направление </a:t>
            </a:r>
            <a:r>
              <a:rPr lang="ru-RU" sz="2000" dirty="0">
                <a:solidFill>
                  <a:schemeClr val="tx1"/>
                </a:solidFill>
              </a:rPr>
              <a:t>в биомеханике утвердило представление о </a:t>
            </a:r>
            <a:r>
              <a:rPr lang="ru-RU" sz="2000" dirty="0" smtClean="0">
                <a:solidFill>
                  <a:schemeClr val="tx1"/>
                </a:solidFill>
              </a:rPr>
              <a:t>рефлекторной </a:t>
            </a:r>
            <a:r>
              <a:rPr lang="ru-RU" sz="2000" dirty="0">
                <a:solidFill>
                  <a:schemeClr val="tx1"/>
                </a:solidFill>
              </a:rPr>
              <a:t>природе движений, кольцевом характере управления </a:t>
            </a:r>
            <a:r>
              <a:rPr lang="ru-RU" sz="2000" dirty="0" smtClean="0">
                <a:solidFill>
                  <a:schemeClr val="tx1"/>
                </a:solidFill>
              </a:rPr>
              <a:t>движениями </a:t>
            </a:r>
            <a:r>
              <a:rPr lang="ru-RU" sz="2000" dirty="0">
                <a:solidFill>
                  <a:schemeClr val="tx1"/>
                </a:solidFill>
              </a:rPr>
              <a:t>и об обусловленной этим чрезвычайной сложности движений человека.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b="1" u="sng" dirty="0">
                <a:solidFill>
                  <a:schemeClr val="tx1"/>
                </a:solidFill>
              </a:rPr>
              <a:t>Системно-структурный подход. </a:t>
            </a:r>
            <a:r>
              <a:rPr lang="ru-RU" sz="2000" dirty="0" smtClean="0">
                <a:solidFill>
                  <a:schemeClr val="tx1"/>
                </a:solidFill>
              </a:rPr>
              <a:t>Системно-структурный </a:t>
            </a:r>
            <a:r>
              <a:rPr lang="ru-RU" sz="2000" dirty="0">
                <a:solidFill>
                  <a:schemeClr val="tx1"/>
                </a:solidFill>
              </a:rPr>
              <a:t>подход в биомеханике характеризуется изучением </a:t>
            </a:r>
            <a:r>
              <a:rPr lang="ru-RU" sz="2000" dirty="0" smtClean="0">
                <a:solidFill>
                  <a:schemeClr val="tx1"/>
                </a:solidFill>
              </a:rPr>
              <a:t>состава </a:t>
            </a:r>
            <a:r>
              <a:rPr lang="ru-RU" sz="2000" dirty="0">
                <a:solidFill>
                  <a:schemeClr val="tx1"/>
                </a:solidFill>
              </a:rPr>
              <a:t>и структуры систем как в двигательном аппарате, так и в его функциях. Этот подход в известной мере </a:t>
            </a:r>
            <a:r>
              <a:rPr lang="ru-RU" sz="2000" dirty="0" smtClean="0">
                <a:solidFill>
                  <a:schemeClr val="tx1"/>
                </a:solidFill>
              </a:rPr>
              <a:t>объединяет </a:t>
            </a:r>
            <a:r>
              <a:rPr lang="ru-RU" sz="2000" dirty="0">
                <a:solidFill>
                  <a:schemeClr val="tx1"/>
                </a:solidFill>
              </a:rPr>
              <a:t>механическое, функционально-анатомическое и </a:t>
            </a:r>
            <a:r>
              <a:rPr lang="ru-RU" sz="2000" dirty="0" smtClean="0">
                <a:solidFill>
                  <a:schemeClr val="tx1"/>
                </a:solidFill>
              </a:rPr>
              <a:t>физиологическое </a:t>
            </a:r>
            <a:r>
              <a:rPr lang="ru-RU" sz="2000" dirty="0">
                <a:solidFill>
                  <a:schemeClr val="tx1"/>
                </a:solidFill>
              </a:rPr>
              <a:t>направления в развитии теории биомеханики. </a:t>
            </a:r>
          </a:p>
        </p:txBody>
      </p:sp>
    </p:spTree>
    <p:extLst>
      <p:ext uri="{BB962C8B-B14F-4D97-AF65-F5344CB8AC3E}">
        <p14:creationId xmlns="" xmlns:p14="http://schemas.microsoft.com/office/powerpoint/2010/main" val="39988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137" y="609600"/>
            <a:ext cx="10412408" cy="1156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Биомеханика физических упражнений (БФУ).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161" y="1757267"/>
            <a:ext cx="8879865" cy="427562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Биомеханика физических упражнений – это ветвь биомеханики, изучающая движения человека в процессе выполнения им физических упражнений. Основной задачей этой научной дисциплины является изучение техники физических упражнений.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73" y="3906838"/>
            <a:ext cx="3865418" cy="255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816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54727"/>
            <a:ext cx="8596668" cy="4586635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БИОМЕХАНИКА ФИЗИЧЕСКИХ УПРАЖНЕНИЙ (БФУ) делится на:</a:t>
            </a:r>
          </a:p>
          <a:p>
            <a:r>
              <a:rPr lang="ru-RU" sz="2400" b="1" dirty="0"/>
              <a:t>ОБЩУЮ – решает теоретические проблемы и помогает узнать как и почему человек двигается.</a:t>
            </a:r>
          </a:p>
          <a:p>
            <a:r>
              <a:rPr lang="ru-RU" sz="2400" b="1" dirty="0"/>
              <a:t>ДИФФЕРЕНЦИАЛЬНУЮ – изучает индивидуальные и групповые особенности двигательных возможностей и двигательной деятельности.</a:t>
            </a:r>
          </a:p>
          <a:p>
            <a:r>
              <a:rPr lang="ru-RU" sz="2400" b="1" dirty="0"/>
              <a:t>ЧАСТНУЮ – рассматривает конкретные вопросы техники и тактики подготовки в отдельных видах </a:t>
            </a:r>
            <a:r>
              <a:rPr lang="ru-RU" sz="2400" b="1" dirty="0" smtClean="0"/>
              <a:t>спорта.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63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2167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39091"/>
            <a:ext cx="8596668" cy="5002271"/>
          </a:xfrm>
        </p:spPr>
        <p:txBody>
          <a:bodyPr/>
          <a:lstStyle/>
          <a:p>
            <a:r>
              <a:rPr lang="ru-RU" sz="2400" dirty="0"/>
              <a:t>Сущность техники физических и в частности спортивных упражнений заключается в разумном использовании человеком своих двигательных возможностей для решения конкретной задачи: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566" y="3428205"/>
            <a:ext cx="8035022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935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446</TotalTime>
  <Words>1329</Words>
  <Application>Microsoft Office PowerPoint</Application>
  <PresentationFormat>Произвольный</PresentationFormat>
  <Paragraphs>84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Грань</vt:lpstr>
      <vt:lpstr>Предмет и история биомеханики</vt:lpstr>
      <vt:lpstr>1. Что изучает биомеханика?</vt:lpstr>
      <vt:lpstr>Цель биомеханики как предмета - </vt:lpstr>
      <vt:lpstr>2. Задачи биомеханики.</vt:lpstr>
      <vt:lpstr>3. Теория и метод биомеханики спорта. </vt:lpstr>
      <vt:lpstr>4. Направления развития биомеханики.</vt:lpstr>
      <vt:lpstr>5. Биомеханика физических упражнений (БФУ).</vt:lpstr>
      <vt:lpstr>Слайд 8</vt:lpstr>
      <vt:lpstr>Слайд 9</vt:lpstr>
      <vt:lpstr>Роль БФУ.</vt:lpstr>
      <vt:lpstr>6. История развития биомеханики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7. Значение биомеханики спорта.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и история биомеханики</dc:title>
  <dc:creator>Пользователь</dc:creator>
  <cp:lastModifiedBy>Пользователь</cp:lastModifiedBy>
  <cp:revision>33</cp:revision>
  <dcterms:created xsi:type="dcterms:W3CDTF">2015-09-02T17:15:00Z</dcterms:created>
  <dcterms:modified xsi:type="dcterms:W3CDTF">2023-08-20T17:26:39Z</dcterms:modified>
</cp:coreProperties>
</file>