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7" r:id="rId3"/>
    <p:sldId id="266" r:id="rId4"/>
    <p:sldId id="282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65" r:id="rId16"/>
    <p:sldId id="258" r:id="rId17"/>
    <p:sldId id="260" r:id="rId18"/>
    <p:sldId id="259" r:id="rId19"/>
    <p:sldId id="261" r:id="rId20"/>
    <p:sldId id="262" r:id="rId21"/>
    <p:sldId id="263" r:id="rId22"/>
    <p:sldId id="264" r:id="rId23"/>
    <p:sldId id="284" r:id="rId24"/>
    <p:sldId id="256" r:id="rId25"/>
    <p:sldId id="290" r:id="rId26"/>
    <p:sldId id="286" r:id="rId27"/>
    <p:sldId id="281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40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76006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660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93556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5253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5143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98178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27497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73319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8405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573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2095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79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88696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38418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905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4386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82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8B5E00-5922-4FF4-822B-634C01FD503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74E0FA-6188-4FF0-AF07-A9D22A9B6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469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D618F6-3868-453B-AC1B-7DD80BA29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699911"/>
            <a:ext cx="10515600" cy="936977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ГБОУ РХ «Школа-интернат для детей с нарушениями слуха»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6B58052-2B24-41A8-B98F-5DE684BAE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794933"/>
            <a:ext cx="9601196" cy="408093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ru-RU" sz="4400" dirty="0"/>
              <a:t>Приёмы  освоения терминологии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ru-RU" sz="4400" dirty="0"/>
              <a:t> финансовой грамотности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ru-RU" sz="4400" dirty="0"/>
              <a:t> на занятиях развития речи </a:t>
            </a:r>
          </a:p>
          <a:p>
            <a:pPr marL="0" indent="0" algn="ctr">
              <a:buNone/>
            </a:pPr>
            <a:endParaRPr lang="ru-RU" sz="4400" dirty="0"/>
          </a:p>
          <a:p>
            <a:pPr marL="0" indent="0" algn="r">
              <a:buNone/>
            </a:pPr>
            <a:r>
              <a:rPr lang="ru-RU" sz="2000" dirty="0"/>
              <a:t>Ладынина Анастасия Леонидовна, </a:t>
            </a:r>
          </a:p>
          <a:p>
            <a:pPr marL="0" indent="0" algn="r">
              <a:buNone/>
            </a:pPr>
            <a:r>
              <a:rPr lang="ru-RU" sz="2000" dirty="0"/>
              <a:t>учитель русского </a:t>
            </a:r>
            <a:r>
              <a:rPr lang="ru-RU" sz="2000" dirty="0" smtClean="0"/>
              <a:t>языка  </a:t>
            </a:r>
            <a:endParaRPr lang="ru-RU" sz="2000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89641C2-9DCF-4C65-A3D2-E4A507EA44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6966" r="9700"/>
          <a:stretch/>
        </p:blipFill>
        <p:spPr>
          <a:xfrm>
            <a:off x="620889" y="3835400"/>
            <a:ext cx="3443111" cy="23763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4748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2074E9D-BC37-4DBB-BEDB-56D033F67510}"/>
              </a:ext>
            </a:extLst>
          </p:cNvPr>
          <p:cNvSpPr/>
          <p:nvPr/>
        </p:nvSpPr>
        <p:spPr>
          <a:xfrm>
            <a:off x="859809" y="1170241"/>
            <a:ext cx="10085695" cy="334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БАНК</a:t>
            </a: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– финансовая организация, которая оказывает населению и предприятиям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разнообразные</a:t>
            </a: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услуги, связанные с деньгами. Банк принимает деньги на временное хранение, даёт деньги в долг (предоставляет кредит) на время, осуществляет платежи. </a:t>
            </a:r>
            <a:endParaRPr lang="ru-RU" sz="4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4649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F030A67-78E0-4A14-855A-79E6A9A790F0}"/>
              </a:ext>
            </a:extLst>
          </p:cNvPr>
          <p:cNvSpPr/>
          <p:nvPr/>
        </p:nvSpPr>
        <p:spPr>
          <a:xfrm>
            <a:off x="1078173" y="1064526"/>
            <a:ext cx="9144000" cy="1364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Номин</a:t>
            </a:r>
            <a:r>
              <a:rPr lang="ru-RU" sz="40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</a:t>
            </a:r>
            <a:r>
              <a:rPr lang="ru-RU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л </a:t>
            </a: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 стоимость, обозначенная на деньгах и ценных бумагах.</a:t>
            </a:r>
            <a:endParaRPr lang="ru-RU" sz="4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8857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CAD6E60-4B44-45E0-B8F5-60D021857613}"/>
              </a:ext>
            </a:extLst>
          </p:cNvPr>
          <p:cNvSpPr/>
          <p:nvPr/>
        </p:nvSpPr>
        <p:spPr>
          <a:xfrm>
            <a:off x="1160060" y="1064526"/>
            <a:ext cx="10372298" cy="2023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Банкн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 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денежные знаки (билеты), выпускаемые в обращение и гарантируемые центральными банками.</a:t>
            </a:r>
            <a:endParaRPr lang="ru-RU" sz="4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3396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820883C-536D-4DAC-A11F-ABA430671913}"/>
              </a:ext>
            </a:extLst>
          </p:cNvPr>
          <p:cNvSpPr/>
          <p:nvPr/>
        </p:nvSpPr>
        <p:spPr>
          <a:xfrm>
            <a:off x="1105469" y="1132765"/>
            <a:ext cx="10358650" cy="1365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Вал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 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денежные знаки конкретного государства; иностранные денежные знаки.</a:t>
            </a:r>
            <a:endParaRPr lang="ru-RU" sz="4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067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22ACDEF-BA52-494C-9254-724262242DEA}"/>
              </a:ext>
            </a:extLst>
          </p:cNvPr>
          <p:cNvSpPr/>
          <p:nvPr/>
        </p:nvSpPr>
        <p:spPr>
          <a:xfrm>
            <a:off x="1132763" y="1064525"/>
            <a:ext cx="10235821" cy="4131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</a:t>
            </a: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доходов и расходов на определённый период времени. Он может быть государственным, семейным, бюджетом организации и т. д. Слово «бюджет» в переводе означает «кошелёк, сумка, кожаный мешок».</a:t>
            </a:r>
            <a:endParaRPr lang="ru-RU" sz="4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7607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62D1CD-44BF-4322-A8BF-5529753C4F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3801" dirty="0"/>
              <a:t>Ребусы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B728258-F214-4E40-8F68-5E8BC4975E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8147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C0503B-90E6-4A56-B83D-335963DDD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15974"/>
            <a:ext cx="9601196" cy="1470025"/>
          </a:xfrm>
        </p:spPr>
        <p:txBody>
          <a:bodyPr/>
          <a:lstStyle/>
          <a:p>
            <a:pPr algn="ctr"/>
            <a:r>
              <a:rPr lang="ru-RU" dirty="0"/>
              <a:t>Банкомат </a:t>
            </a:r>
          </a:p>
        </p:txBody>
      </p:sp>
      <p:pic>
        <p:nvPicPr>
          <p:cNvPr id="4" name="Объект 3" descr="https://urok.1sept.ru/articles/672746/04.jpg">
            <a:extLst>
              <a:ext uri="{FF2B5EF4-FFF2-40B4-BE49-F238E27FC236}">
                <a16:creationId xmlns="" xmlns:a16="http://schemas.microsoft.com/office/drawing/2014/main" id="{A597619E-17A8-4E7E-A470-88AC7672A93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221" y="1690687"/>
            <a:ext cx="6306286" cy="4351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7958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D83CB9-D669-4EB3-87F5-4B26F5B16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Кредит </a:t>
            </a:r>
          </a:p>
        </p:txBody>
      </p:sp>
      <p:pic>
        <p:nvPicPr>
          <p:cNvPr id="4" name="Объект 3" descr="https://urok.1sept.ru/articles/672746/02.jpg">
            <a:extLst>
              <a:ext uri="{FF2B5EF4-FFF2-40B4-BE49-F238E27FC236}">
                <a16:creationId xmlns="" xmlns:a16="http://schemas.microsoft.com/office/drawing/2014/main" id="{09707724-0BA9-4846-8C50-D80EB188CFE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1583" y="2557463"/>
            <a:ext cx="5028834" cy="331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3063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9A280E-D603-4C5C-9943-5DE71C129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Банк </a:t>
            </a:r>
          </a:p>
        </p:txBody>
      </p:sp>
      <p:pic>
        <p:nvPicPr>
          <p:cNvPr id="4" name="Объект 3" descr="https://urok.1sept.ru/articles/672746/01.jpg">
            <a:extLst>
              <a:ext uri="{FF2B5EF4-FFF2-40B4-BE49-F238E27FC236}">
                <a16:creationId xmlns="" xmlns:a16="http://schemas.microsoft.com/office/drawing/2014/main" id="{16662B22-E1CA-4353-A8B0-8692E15E008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5339" y="2557463"/>
            <a:ext cx="4041321" cy="331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6243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735195-7C53-45ED-BCD7-EE8FC6A5B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Экономика </a:t>
            </a:r>
          </a:p>
        </p:txBody>
      </p:sp>
      <p:pic>
        <p:nvPicPr>
          <p:cNvPr id="4" name="Объект 3" descr="https://urok.1sept.ru/articles/672746/05.jpg">
            <a:extLst>
              <a:ext uri="{FF2B5EF4-FFF2-40B4-BE49-F238E27FC236}">
                <a16:creationId xmlns="" xmlns:a16="http://schemas.microsoft.com/office/drawing/2014/main" id="{FFD0522C-FE94-4EF5-A043-CC05B0D0130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3515" y="2557463"/>
            <a:ext cx="7324970" cy="331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0173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9EBF656-8DB6-47E8-AF0D-76E2A3882E94}"/>
              </a:ext>
            </a:extLst>
          </p:cNvPr>
          <p:cNvSpPr/>
          <p:nvPr/>
        </p:nvSpPr>
        <p:spPr>
          <a:xfrm>
            <a:off x="859811" y="612846"/>
            <a:ext cx="103995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	В каждом учебном предмете присутствует своя терминология. Одной из проблем в преподавании является проблема усвоения учениками терминов. Эту задачу осложняют следующие обстоятельства:</a:t>
            </a:r>
          </a:p>
          <a:p>
            <a:pPr algn="just"/>
            <a:r>
              <a:rPr lang="ru-RU" sz="2400" dirty="0"/>
              <a:t>1. Большое количество терминов, предлагаемых для запоминания.</a:t>
            </a:r>
          </a:p>
          <a:p>
            <a:pPr algn="just"/>
            <a:r>
              <a:rPr lang="ru-RU" sz="2400" dirty="0"/>
              <a:t>2. Много терминов используются не так часто.</a:t>
            </a:r>
          </a:p>
          <a:p>
            <a:pPr algn="just"/>
            <a:r>
              <a:rPr lang="ru-RU" sz="2400" dirty="0"/>
              <a:t>3. Небольшой словарный запас у обучающихся с нарушениями слуха.  </a:t>
            </a:r>
          </a:p>
          <a:p>
            <a:pPr algn="just"/>
            <a:r>
              <a:rPr lang="ru-RU" sz="2400" dirty="0"/>
              <a:t>	Не понимая смысл терминов, ученики быстро утрачивают интерес к предмету, перестают работать на занятии, не могут быстро сориентироваться в материале и др. Это относится и к новому для нашей школы учебному предмету – финансовой грамотности. </a:t>
            </a:r>
          </a:p>
          <a:p>
            <a:pPr algn="just"/>
            <a:r>
              <a:rPr lang="ru-RU" sz="2400" dirty="0"/>
              <a:t>	Учителя русского языка имеют возможность в рамках раздела «Развитие речи» помогать ребятам усваивать новую для них терминологию, тем самым способствуя  формированию финансовой грамотности, расширению их знаний и возможностей, успешной социализации. </a:t>
            </a:r>
          </a:p>
          <a:p>
            <a:pPr algn="just"/>
            <a:r>
              <a:rPr lang="ru-RU" sz="2400" dirty="0"/>
              <a:t>	Некоторые приёмы нашей работы и представляем сегодня.</a:t>
            </a:r>
          </a:p>
        </p:txBody>
      </p:sp>
    </p:spTree>
    <p:extLst>
      <p:ext uri="{BB962C8B-B14F-4D97-AF65-F5344CB8AC3E}">
        <p14:creationId xmlns="" xmlns:p14="http://schemas.microsoft.com/office/powerpoint/2010/main" val="3766546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F11067-8F18-4857-A714-5AB21010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Валюта </a:t>
            </a:r>
          </a:p>
        </p:txBody>
      </p:sp>
      <p:pic>
        <p:nvPicPr>
          <p:cNvPr id="4" name="Объект 3" descr="https://urok.1sept.ru/articles/672746/03.jpg">
            <a:extLst>
              <a:ext uri="{FF2B5EF4-FFF2-40B4-BE49-F238E27FC236}">
                <a16:creationId xmlns="" xmlns:a16="http://schemas.microsoft.com/office/drawing/2014/main" id="{6B626B5A-B581-4AF1-A491-F2DF533C72B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29178" y="2557463"/>
            <a:ext cx="4933643" cy="331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6383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3B561A-7C9A-4CB3-BC3E-175F18D4C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Бюджет </a:t>
            </a:r>
          </a:p>
        </p:txBody>
      </p:sp>
      <p:pic>
        <p:nvPicPr>
          <p:cNvPr id="2050" name="Picture 2" descr="https://topuch.com/razrabotka-uroka-po-discipline-buhgalterskij-uchet/510587_html_dc5e9829d1934622.jpg">
            <a:extLst>
              <a:ext uri="{FF2B5EF4-FFF2-40B4-BE49-F238E27FC236}">
                <a16:creationId xmlns="" xmlns:a16="http://schemas.microsoft.com/office/drawing/2014/main" id="{899474BF-3085-485B-842E-3441727CAA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33700" y="3097213"/>
            <a:ext cx="6324600" cy="2238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231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B3692E-2D1A-4334-82D8-8B1531710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Стоимость </a:t>
            </a:r>
          </a:p>
        </p:txBody>
      </p:sp>
      <p:pic>
        <p:nvPicPr>
          <p:cNvPr id="3074" name="Picture 2" descr="https://pandia.ru/text/80/178/images/image008_22.jpg">
            <a:extLst>
              <a:ext uri="{FF2B5EF4-FFF2-40B4-BE49-F238E27FC236}">
                <a16:creationId xmlns="" xmlns:a16="http://schemas.microsoft.com/office/drawing/2014/main" id="{F13013B1-2665-40B3-BDA8-53018455693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895600" y="3021013"/>
            <a:ext cx="6400800" cy="2390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526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62D1CD-44BF-4322-A8BF-5529753C4F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3801" dirty="0" err="1"/>
              <a:t>Филворд</a:t>
            </a:r>
            <a:endParaRPr lang="ru-RU" sz="1380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B728258-F214-4E40-8F68-5E8BC4975E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2335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DF7E6A46-DC13-4DA2-A528-D3098ADBA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52385116"/>
              </p:ext>
            </p:extLst>
          </p:nvPr>
        </p:nvGraphicFramePr>
        <p:xfrm>
          <a:off x="395786" y="232016"/>
          <a:ext cx="11276920" cy="6428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692">
                  <a:extLst>
                    <a:ext uri="{9D8B030D-6E8A-4147-A177-3AD203B41FA5}">
                      <a16:colId xmlns="" xmlns:a16="http://schemas.microsoft.com/office/drawing/2014/main" val="2409932877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3405956577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823210939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2241691956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2647819928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2914597965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3912903687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3379346785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2115745167"/>
                    </a:ext>
                  </a:extLst>
                </a:gridCol>
                <a:gridCol w="1127692">
                  <a:extLst>
                    <a:ext uri="{9D8B030D-6E8A-4147-A177-3AD203B41FA5}">
                      <a16:colId xmlns="" xmlns:a16="http://schemas.microsoft.com/office/drawing/2014/main" val="1131171128"/>
                    </a:ext>
                  </a:extLst>
                </a:gridCol>
              </a:tblGrid>
              <a:tr h="744900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  б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р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т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е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р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ш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д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з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2816177261"/>
                  </a:ext>
                </a:extLst>
              </a:tr>
              <a:tr h="1213797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300" b="1" dirty="0"/>
                        <a:t> </a:t>
                      </a:r>
                      <a:r>
                        <a:rPr lang="ru-RU" sz="4100" b="1" dirty="0"/>
                        <a:t>ш</a:t>
                      </a:r>
                      <a:endParaRPr lang="ru-RU" sz="7300" b="1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г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о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н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о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р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р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ю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2935448350"/>
                  </a:ext>
                </a:extLst>
              </a:tr>
              <a:tr h="744900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  н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м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б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ю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д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ж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е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т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ц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в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836572447"/>
                  </a:ext>
                </a:extLst>
              </a:tr>
              <a:tr h="744900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  к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р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е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м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д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з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л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о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г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2650309700"/>
                  </a:ext>
                </a:extLst>
              </a:tr>
              <a:tr h="744900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  н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о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м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и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н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л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д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е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з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1718567217"/>
                  </a:ext>
                </a:extLst>
              </a:tr>
              <a:tr h="744900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  о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з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н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т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ю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л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в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3342061219"/>
                  </a:ext>
                </a:extLst>
              </a:tr>
              <a:tr h="744900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  т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к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р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е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д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и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т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з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ё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1923033755"/>
                  </a:ext>
                </a:extLst>
              </a:tr>
              <a:tr h="744900"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  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т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р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т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е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б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а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н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к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100" b="1" dirty="0"/>
                        <a:t>м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="" xmlns:a16="http://schemas.microsoft.com/office/drawing/2014/main" val="3576362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288879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E820A3-E345-41E7-A36C-20D299336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592668"/>
            <a:ext cx="9601196" cy="965200"/>
          </a:xfrm>
        </p:spPr>
        <p:txBody>
          <a:bodyPr>
            <a:normAutofit/>
          </a:bodyPr>
          <a:lstStyle/>
          <a:p>
            <a:r>
              <a:rPr lang="ru-RU" dirty="0"/>
              <a:t>Диалоги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A6411762-DB4A-40DB-9536-25993CC3CB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1557868"/>
            <a:ext cx="7755465" cy="4707465"/>
          </a:xfrm>
        </p:spPr>
      </p:pic>
    </p:spTree>
    <p:extLst>
      <p:ext uri="{BB962C8B-B14F-4D97-AF65-F5344CB8AC3E}">
        <p14:creationId xmlns="" xmlns:p14="http://schemas.microsoft.com/office/powerpoint/2010/main" val="1461103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C7A4D0-7A63-4A85-9570-B60E45C9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Рефлексия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FDB7BE1E-9325-4C1B-970E-E36B50FAB4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767" t="32996" r="1799" b="1013"/>
          <a:stretch/>
        </p:blipFill>
        <p:spPr>
          <a:xfrm>
            <a:off x="1295402" y="2351364"/>
            <a:ext cx="3873283" cy="3801079"/>
          </a:xfr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ADD5CB8-691A-4FC4-8B9C-48629D3DD5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48625" b="3594"/>
          <a:stretch/>
        </p:blipFill>
        <p:spPr>
          <a:xfrm>
            <a:off x="6844881" y="2419100"/>
            <a:ext cx="3853167" cy="36510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23809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11FC39-9FC3-4D68-AE69-090E5B07F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91506749-04BD-4FB6-ADCD-BC44022ADA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11" y="446617"/>
            <a:ext cx="11232445" cy="5920316"/>
          </a:xfrm>
        </p:spPr>
      </p:pic>
    </p:spTree>
    <p:extLst>
      <p:ext uri="{BB962C8B-B14F-4D97-AF65-F5344CB8AC3E}">
        <p14:creationId xmlns="" xmlns:p14="http://schemas.microsoft.com/office/powerpoint/2010/main" val="425764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D46C8B0-88D6-44A6-913D-908C82CD29F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91820" y="682625"/>
            <a:ext cx="10112992" cy="5494338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Береги хлеб для еды, а деньги для беды.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 Без денег торговать, как без соли хлебать. 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Копейка к копейке – проживёт семейка. .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 Денег палата, да ума-то маловато. 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Не имей сто рублей, а имей сто друзей.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В одной суме – да разные денежки, в одной семье – разные детушки. 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Кто долго спит, тот денег не скопит.</a:t>
            </a:r>
          </a:p>
        </p:txBody>
      </p:sp>
    </p:spTree>
    <p:extLst>
      <p:ext uri="{BB962C8B-B14F-4D97-AF65-F5344CB8AC3E}">
        <p14:creationId xmlns="" xmlns:p14="http://schemas.microsoft.com/office/powerpoint/2010/main" val="284320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="" xmlns:a16="http://schemas.microsoft.com/office/drawing/2014/main" id="{B7A8D9DE-1B64-4DCF-A846-0A357E497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01259"/>
          </a:xfrm>
        </p:spPr>
        <p:txBody>
          <a:bodyPr/>
          <a:lstStyle/>
          <a:p>
            <a:pPr algn="l"/>
            <a:r>
              <a:rPr lang="ru-RU" dirty="0"/>
              <a:t>                      Термины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C327DDA-E3CD-47BB-8026-EEC812451B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0687" y="2402006"/>
            <a:ext cx="2975212" cy="3468442"/>
          </a:xfrm>
        </p:spPr>
        <p:txBody>
          <a:bodyPr>
            <a:normAutofit fontScale="85000" lnSpcReduction="10000"/>
          </a:bodyPr>
          <a:lstStyle/>
          <a:p>
            <a:r>
              <a:rPr lang="ru-RU" sz="4400" dirty="0"/>
              <a:t>Гонорар</a:t>
            </a:r>
          </a:p>
          <a:p>
            <a:r>
              <a:rPr lang="ru-RU" sz="4400" dirty="0"/>
              <a:t>Залог</a:t>
            </a:r>
          </a:p>
          <a:p>
            <a:r>
              <a:rPr lang="ru-RU" sz="4400" dirty="0"/>
              <a:t>Кредит</a:t>
            </a:r>
          </a:p>
          <a:p>
            <a:r>
              <a:rPr lang="ru-RU" sz="4400" dirty="0"/>
              <a:t>Заём</a:t>
            </a:r>
          </a:p>
          <a:p>
            <a:r>
              <a:rPr lang="ru-RU" sz="4400" dirty="0"/>
              <a:t>Бартер</a:t>
            </a:r>
          </a:p>
          <a:p>
            <a:endParaRPr lang="ru-RU" sz="4000" dirty="0"/>
          </a:p>
        </p:txBody>
      </p:sp>
      <p:sp>
        <p:nvSpPr>
          <p:cNvPr id="7" name="Объект 6">
            <a:extLst>
              <a:ext uri="{FF2B5EF4-FFF2-40B4-BE49-F238E27FC236}">
                <a16:creationId xmlns="" xmlns:a16="http://schemas.microsoft.com/office/drawing/2014/main" id="{B70B5999-19A1-41CA-BE77-B487CFBD5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96334" y="2402006"/>
            <a:ext cx="4403314" cy="3468442"/>
          </a:xfrm>
        </p:spPr>
        <p:txBody>
          <a:bodyPr>
            <a:normAutofit fontScale="85000" lnSpcReduction="10000"/>
          </a:bodyPr>
          <a:lstStyle/>
          <a:p>
            <a:r>
              <a:rPr lang="ru-RU" sz="4300" dirty="0"/>
              <a:t>Номинал</a:t>
            </a:r>
          </a:p>
          <a:p>
            <a:r>
              <a:rPr lang="ru-RU" sz="4300" dirty="0"/>
              <a:t>Банкнота</a:t>
            </a:r>
          </a:p>
          <a:p>
            <a:r>
              <a:rPr lang="ru-RU" sz="4300" dirty="0"/>
              <a:t>Валюта</a:t>
            </a:r>
          </a:p>
          <a:p>
            <a:r>
              <a:rPr lang="ru-RU" sz="4300" dirty="0"/>
              <a:t>Бюджет </a:t>
            </a:r>
          </a:p>
          <a:p>
            <a:r>
              <a:rPr lang="ru-RU" sz="4300" dirty="0"/>
              <a:t>Банк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126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="" xmlns:a16="http://schemas.microsoft.com/office/drawing/2014/main" id="{5409C80D-B8C3-4F1F-A4A8-737444B3098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37480" y="1146175"/>
            <a:ext cx="8263719" cy="4729163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ГОНОРА́Р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денежное вознаграждение за труд писателям, художникам, дизайнерам, артистам, адвокатам и пр.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53544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FC4C4AB-8041-404B-8057-616683C9999C}"/>
              </a:ext>
            </a:extLst>
          </p:cNvPr>
          <p:cNvSpPr/>
          <p:nvPr/>
        </p:nvSpPr>
        <p:spPr>
          <a:xfrm>
            <a:off x="1228299" y="982640"/>
            <a:ext cx="9717205" cy="2023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ЗАЛО́Г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имущество, которое передаётся банку как гарантия возврата средств, взятых в долг.</a:t>
            </a:r>
            <a:endParaRPr lang="ru-RU" sz="4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206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17DC296-BC80-41D6-ADBE-8779F4641691}"/>
              </a:ext>
            </a:extLst>
          </p:cNvPr>
          <p:cNvSpPr/>
          <p:nvPr/>
        </p:nvSpPr>
        <p:spPr>
          <a:xfrm>
            <a:off x="1187355" y="955343"/>
            <a:ext cx="9717205" cy="2539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Кред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 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предоставление денег на условиях платности, срочности, возвратности.</a:t>
            </a:r>
            <a:endParaRPr lang="ru-RU" sz="4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5421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8BD2D01-6F1E-4C68-94EF-70819EB4A0FF}"/>
              </a:ext>
            </a:extLst>
          </p:cNvPr>
          <p:cNvSpPr/>
          <p:nvPr/>
        </p:nvSpPr>
        <p:spPr>
          <a:xfrm>
            <a:off x="1064525" y="805218"/>
            <a:ext cx="9676263" cy="2422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ЗАЁМ</a:t>
            </a:r>
            <a:r>
              <a:rPr lang="ru-RU" sz="3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– получение денег в долг на определённое время с оговорёнными условиями. По окончании срока все деньги надо вернуть. </a:t>
            </a:r>
            <a:endParaRPr lang="ru-RU" sz="4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8775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1F44995-CE5C-45BF-B2F9-CFBD698BF391}"/>
              </a:ext>
            </a:extLst>
          </p:cNvPr>
          <p:cNvSpPr/>
          <p:nvPr/>
        </p:nvSpPr>
        <p:spPr>
          <a:xfrm>
            <a:off x="1105469" y="928049"/>
            <a:ext cx="10467832" cy="1364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БА́РТЕР</a:t>
            </a: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– обмен одного товара на другой без использования денег. </a:t>
            </a:r>
            <a:endParaRPr lang="ru-RU" sz="4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11231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594</TotalTime>
  <Words>241</Words>
  <Application>Microsoft Office PowerPoint</Application>
  <PresentationFormat>Произвольный</PresentationFormat>
  <Paragraphs>134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Натуральные материалы</vt:lpstr>
      <vt:lpstr>ГБОУ РХ «Школа-интернат для детей с нарушениями слуха»</vt:lpstr>
      <vt:lpstr>Слайд 2</vt:lpstr>
      <vt:lpstr>Слайд 3</vt:lpstr>
      <vt:lpstr>                      Термины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Ребусы</vt:lpstr>
      <vt:lpstr>Банкомат </vt:lpstr>
      <vt:lpstr>Кредит </vt:lpstr>
      <vt:lpstr>Банк </vt:lpstr>
      <vt:lpstr>Экономика </vt:lpstr>
      <vt:lpstr>Валюта </vt:lpstr>
      <vt:lpstr>Бюджет </vt:lpstr>
      <vt:lpstr>Стоимость </vt:lpstr>
      <vt:lpstr>Филворд</vt:lpstr>
      <vt:lpstr>Слайд 24</vt:lpstr>
      <vt:lpstr>Диалоги </vt:lpstr>
      <vt:lpstr>Рефлексия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elena.ladinina@mail.ru</dc:creator>
  <cp:lastModifiedBy>User</cp:lastModifiedBy>
  <cp:revision>31</cp:revision>
  <dcterms:created xsi:type="dcterms:W3CDTF">2022-10-20T09:42:47Z</dcterms:created>
  <dcterms:modified xsi:type="dcterms:W3CDTF">2023-08-17T09:17:20Z</dcterms:modified>
</cp:coreProperties>
</file>