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2" r:id="rId6"/>
    <p:sldId id="264" r:id="rId7"/>
    <p:sldId id="265" r:id="rId8"/>
    <p:sldId id="263" r:id="rId9"/>
    <p:sldId id="266" r:id="rId10"/>
    <p:sldId id="267" r:id="rId11"/>
    <p:sldId id="269" r:id="rId12"/>
    <p:sldId id="280" r:id="rId13"/>
    <p:sldId id="270" r:id="rId14"/>
    <p:sldId id="268" r:id="rId15"/>
    <p:sldId id="271" r:id="rId16"/>
    <p:sldId id="272" r:id="rId17"/>
    <p:sldId id="274" r:id="rId18"/>
    <p:sldId id="273"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7" d="100"/>
          <a:sy n="87" d="100"/>
        </p:scale>
        <p:origin x="25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6DE6D15-FC74-41C6-A2A1-6A251786A148}" type="datetimeFigureOut">
              <a:rPr lang="ru-RU" smtClean="0"/>
              <a:t>17.10.2022</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8C990D6-BFDA-4F29-B7AC-54D069C85F65}" type="slidenum">
              <a:rPr lang="ru-RU" smtClean="0"/>
              <a:t>‹#›</a:t>
            </a:fld>
            <a:endParaRPr lang="ru-RU"/>
          </a:p>
        </p:txBody>
      </p:sp>
    </p:spTree>
    <p:extLst>
      <p:ext uri="{BB962C8B-B14F-4D97-AF65-F5344CB8AC3E}">
        <p14:creationId xmlns:p14="http://schemas.microsoft.com/office/powerpoint/2010/main" val="2487184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6DE6D15-FC74-41C6-A2A1-6A251786A148}" type="datetimeFigureOut">
              <a:rPr lang="ru-RU" smtClean="0"/>
              <a:t>17.10.2022</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8C990D6-BFDA-4F29-B7AC-54D069C85F65}" type="slidenum">
              <a:rPr lang="ru-RU" smtClean="0"/>
              <a:t>‹#›</a:t>
            </a:fld>
            <a:endParaRPr lang="ru-RU"/>
          </a:p>
        </p:txBody>
      </p:sp>
    </p:spTree>
    <p:extLst>
      <p:ext uri="{BB962C8B-B14F-4D97-AF65-F5344CB8AC3E}">
        <p14:creationId xmlns:p14="http://schemas.microsoft.com/office/powerpoint/2010/main" val="24185500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6DE6D15-FC74-41C6-A2A1-6A251786A148}" type="datetimeFigureOut">
              <a:rPr lang="ru-RU" smtClean="0"/>
              <a:t>17.10.2022</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8C990D6-BFDA-4F29-B7AC-54D069C85F65}"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988769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46DE6D15-FC74-41C6-A2A1-6A251786A148}" type="datetimeFigureOut">
              <a:rPr lang="ru-RU" smtClean="0"/>
              <a:t>17.10.2022</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8C990D6-BFDA-4F29-B7AC-54D069C85F65}" type="slidenum">
              <a:rPr lang="ru-RU" smtClean="0"/>
              <a:t>‹#›</a:t>
            </a:fld>
            <a:endParaRPr lang="ru-RU"/>
          </a:p>
        </p:txBody>
      </p:sp>
    </p:spTree>
    <p:extLst>
      <p:ext uri="{BB962C8B-B14F-4D97-AF65-F5344CB8AC3E}">
        <p14:creationId xmlns:p14="http://schemas.microsoft.com/office/powerpoint/2010/main" val="20588030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46DE6D15-FC74-41C6-A2A1-6A251786A148}" type="datetimeFigureOut">
              <a:rPr lang="ru-RU" smtClean="0"/>
              <a:t>17.10.2022</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8C990D6-BFDA-4F29-B7AC-54D069C85F65}"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0889693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46DE6D15-FC74-41C6-A2A1-6A251786A148}" type="datetimeFigureOut">
              <a:rPr lang="ru-RU" smtClean="0"/>
              <a:t>17.10.2022</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8C990D6-BFDA-4F29-B7AC-54D069C85F65}" type="slidenum">
              <a:rPr lang="ru-RU" smtClean="0"/>
              <a:t>‹#›</a:t>
            </a:fld>
            <a:endParaRPr lang="ru-RU"/>
          </a:p>
        </p:txBody>
      </p:sp>
    </p:spTree>
    <p:extLst>
      <p:ext uri="{BB962C8B-B14F-4D97-AF65-F5344CB8AC3E}">
        <p14:creationId xmlns:p14="http://schemas.microsoft.com/office/powerpoint/2010/main" val="16559312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6DE6D15-FC74-41C6-A2A1-6A251786A148}" type="datetimeFigureOut">
              <a:rPr lang="ru-RU" smtClean="0"/>
              <a:t>17.10.2022</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8C990D6-BFDA-4F29-B7AC-54D069C85F65}" type="slidenum">
              <a:rPr lang="ru-RU" smtClean="0"/>
              <a:t>‹#›</a:t>
            </a:fld>
            <a:endParaRPr lang="ru-RU"/>
          </a:p>
        </p:txBody>
      </p:sp>
    </p:spTree>
    <p:extLst>
      <p:ext uri="{BB962C8B-B14F-4D97-AF65-F5344CB8AC3E}">
        <p14:creationId xmlns:p14="http://schemas.microsoft.com/office/powerpoint/2010/main" val="16963392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6DE6D15-FC74-41C6-A2A1-6A251786A148}" type="datetimeFigureOut">
              <a:rPr lang="ru-RU" smtClean="0"/>
              <a:t>17.10.2022</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8C990D6-BFDA-4F29-B7AC-54D069C85F65}" type="slidenum">
              <a:rPr lang="ru-RU" smtClean="0"/>
              <a:t>‹#›</a:t>
            </a:fld>
            <a:endParaRPr lang="ru-RU"/>
          </a:p>
        </p:txBody>
      </p:sp>
    </p:spTree>
    <p:extLst>
      <p:ext uri="{BB962C8B-B14F-4D97-AF65-F5344CB8AC3E}">
        <p14:creationId xmlns:p14="http://schemas.microsoft.com/office/powerpoint/2010/main" val="635677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6DE6D15-FC74-41C6-A2A1-6A251786A148}" type="datetimeFigureOut">
              <a:rPr lang="ru-RU" smtClean="0"/>
              <a:t>17.10.2022</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8C990D6-BFDA-4F29-B7AC-54D069C85F65}" type="slidenum">
              <a:rPr lang="ru-RU" smtClean="0"/>
              <a:t>‹#›</a:t>
            </a:fld>
            <a:endParaRPr lang="ru-RU"/>
          </a:p>
        </p:txBody>
      </p:sp>
    </p:spTree>
    <p:extLst>
      <p:ext uri="{BB962C8B-B14F-4D97-AF65-F5344CB8AC3E}">
        <p14:creationId xmlns:p14="http://schemas.microsoft.com/office/powerpoint/2010/main" val="1978129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6DE6D15-FC74-41C6-A2A1-6A251786A148}" type="datetimeFigureOut">
              <a:rPr lang="ru-RU" smtClean="0"/>
              <a:t>17.10.2022</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8C990D6-BFDA-4F29-B7AC-54D069C85F65}" type="slidenum">
              <a:rPr lang="ru-RU" smtClean="0"/>
              <a:t>‹#›</a:t>
            </a:fld>
            <a:endParaRPr lang="ru-RU"/>
          </a:p>
        </p:txBody>
      </p:sp>
    </p:spTree>
    <p:extLst>
      <p:ext uri="{BB962C8B-B14F-4D97-AF65-F5344CB8AC3E}">
        <p14:creationId xmlns:p14="http://schemas.microsoft.com/office/powerpoint/2010/main" val="191647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6DE6D15-FC74-41C6-A2A1-6A251786A148}" type="datetimeFigureOut">
              <a:rPr lang="ru-RU" smtClean="0"/>
              <a:t>17.10.2022</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8C990D6-BFDA-4F29-B7AC-54D069C85F65}" type="slidenum">
              <a:rPr lang="ru-RU" smtClean="0"/>
              <a:t>‹#›</a:t>
            </a:fld>
            <a:endParaRPr lang="ru-RU"/>
          </a:p>
        </p:txBody>
      </p:sp>
    </p:spTree>
    <p:extLst>
      <p:ext uri="{BB962C8B-B14F-4D97-AF65-F5344CB8AC3E}">
        <p14:creationId xmlns:p14="http://schemas.microsoft.com/office/powerpoint/2010/main" val="2719786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6DE6D15-FC74-41C6-A2A1-6A251786A148}" type="datetimeFigureOut">
              <a:rPr lang="ru-RU" smtClean="0"/>
              <a:t>17.10.2022</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8C990D6-BFDA-4F29-B7AC-54D069C85F65}" type="slidenum">
              <a:rPr lang="ru-RU" smtClean="0"/>
              <a:t>‹#›</a:t>
            </a:fld>
            <a:endParaRPr lang="ru-RU"/>
          </a:p>
        </p:txBody>
      </p:sp>
    </p:spTree>
    <p:extLst>
      <p:ext uri="{BB962C8B-B14F-4D97-AF65-F5344CB8AC3E}">
        <p14:creationId xmlns:p14="http://schemas.microsoft.com/office/powerpoint/2010/main" val="51774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6DE6D15-FC74-41C6-A2A1-6A251786A148}" type="datetimeFigureOut">
              <a:rPr lang="ru-RU" smtClean="0"/>
              <a:t>17.10.2022</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8C990D6-BFDA-4F29-B7AC-54D069C85F65}" type="slidenum">
              <a:rPr lang="ru-RU" smtClean="0"/>
              <a:t>‹#›</a:t>
            </a:fld>
            <a:endParaRPr lang="ru-RU"/>
          </a:p>
        </p:txBody>
      </p:sp>
    </p:spTree>
    <p:extLst>
      <p:ext uri="{BB962C8B-B14F-4D97-AF65-F5344CB8AC3E}">
        <p14:creationId xmlns:p14="http://schemas.microsoft.com/office/powerpoint/2010/main" val="2128302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DE6D15-FC74-41C6-A2A1-6A251786A148}" type="datetimeFigureOut">
              <a:rPr lang="ru-RU" smtClean="0"/>
              <a:t>17.10.2022</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8C990D6-BFDA-4F29-B7AC-54D069C85F65}" type="slidenum">
              <a:rPr lang="ru-RU" smtClean="0"/>
              <a:t>‹#›</a:t>
            </a:fld>
            <a:endParaRPr lang="ru-RU"/>
          </a:p>
        </p:txBody>
      </p:sp>
    </p:spTree>
    <p:extLst>
      <p:ext uri="{BB962C8B-B14F-4D97-AF65-F5344CB8AC3E}">
        <p14:creationId xmlns:p14="http://schemas.microsoft.com/office/powerpoint/2010/main" val="9714838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6DE6D15-FC74-41C6-A2A1-6A251786A148}" type="datetimeFigureOut">
              <a:rPr lang="ru-RU" smtClean="0"/>
              <a:t>17.10.2022</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8C990D6-BFDA-4F29-B7AC-54D069C85F65}" type="slidenum">
              <a:rPr lang="ru-RU" smtClean="0"/>
              <a:t>‹#›</a:t>
            </a:fld>
            <a:endParaRPr lang="ru-RU"/>
          </a:p>
        </p:txBody>
      </p:sp>
    </p:spTree>
    <p:extLst>
      <p:ext uri="{BB962C8B-B14F-4D97-AF65-F5344CB8AC3E}">
        <p14:creationId xmlns:p14="http://schemas.microsoft.com/office/powerpoint/2010/main" val="3959284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6DE6D15-FC74-41C6-A2A1-6A251786A148}" type="datetimeFigureOut">
              <a:rPr lang="ru-RU" smtClean="0"/>
              <a:t>17.10.2022</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8C990D6-BFDA-4F29-B7AC-54D069C85F65}" type="slidenum">
              <a:rPr lang="ru-RU" smtClean="0"/>
              <a:t>‹#›</a:t>
            </a:fld>
            <a:endParaRPr lang="ru-RU"/>
          </a:p>
        </p:txBody>
      </p:sp>
    </p:spTree>
    <p:extLst>
      <p:ext uri="{BB962C8B-B14F-4D97-AF65-F5344CB8AC3E}">
        <p14:creationId xmlns:p14="http://schemas.microsoft.com/office/powerpoint/2010/main" val="2308650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6DE6D15-FC74-41C6-A2A1-6A251786A148}" type="datetimeFigureOut">
              <a:rPr lang="ru-RU" smtClean="0"/>
              <a:t>17.10.2022</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8C990D6-BFDA-4F29-B7AC-54D069C85F65}" type="slidenum">
              <a:rPr lang="ru-RU" smtClean="0"/>
              <a:t>‹#›</a:t>
            </a:fld>
            <a:endParaRPr lang="ru-RU"/>
          </a:p>
        </p:txBody>
      </p:sp>
    </p:spTree>
    <p:extLst>
      <p:ext uri="{BB962C8B-B14F-4D97-AF65-F5344CB8AC3E}">
        <p14:creationId xmlns:p14="http://schemas.microsoft.com/office/powerpoint/2010/main" val="22111314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976093" y="4295541"/>
            <a:ext cx="5381595" cy="484734"/>
          </a:xfrm>
        </p:spPr>
        <p:txBody>
          <a:bodyPr>
            <a:noAutofit/>
          </a:bodyPr>
          <a:lstStyle/>
          <a:p>
            <a:pPr algn="ctr"/>
            <a:r>
              <a:rPr lang="ru-RU" b="1" dirty="0" smtClean="0">
                <a:solidFill>
                  <a:schemeClr val="tx1"/>
                </a:solidFill>
                <a:latin typeface="Times New Roman" panose="02020603050405020304" pitchFamily="18" charset="0"/>
                <a:cs typeface="Times New Roman" panose="02020603050405020304" pitchFamily="18" charset="0"/>
              </a:rPr>
              <a:t>Подготовила: </a:t>
            </a:r>
          </a:p>
          <a:p>
            <a:pPr algn="ctr"/>
            <a:r>
              <a:rPr lang="ru-RU" b="1" dirty="0" smtClean="0">
                <a:solidFill>
                  <a:schemeClr val="tx1"/>
                </a:solidFill>
                <a:latin typeface="Times New Roman" panose="02020603050405020304" pitchFamily="18" charset="0"/>
                <a:cs typeface="Times New Roman" panose="02020603050405020304" pitchFamily="18" charset="0"/>
              </a:rPr>
              <a:t>Прянишникова А.А.</a:t>
            </a:r>
          </a:p>
          <a:p>
            <a:pPr algn="ctr"/>
            <a:r>
              <a:rPr lang="ru-RU" b="1" dirty="0" smtClean="0">
                <a:solidFill>
                  <a:schemeClr val="tx1"/>
                </a:solidFill>
                <a:latin typeface="Times New Roman" panose="02020603050405020304" pitchFamily="18" charset="0"/>
                <a:cs typeface="Times New Roman" panose="02020603050405020304" pitchFamily="18" charset="0"/>
              </a:rPr>
              <a:t>Детский сад №89 ОАО «РЖД»</a:t>
            </a:r>
          </a:p>
          <a:p>
            <a:pPr algn="ctr"/>
            <a:r>
              <a:rPr lang="ru-RU" b="1" dirty="0" smtClean="0">
                <a:solidFill>
                  <a:schemeClr val="tx1"/>
                </a:solidFill>
                <a:latin typeface="Times New Roman" panose="02020603050405020304" pitchFamily="18" charset="0"/>
                <a:cs typeface="Times New Roman" panose="02020603050405020304" pitchFamily="18" charset="0"/>
              </a:rPr>
              <a:t> г. Ярославль 2022г.</a:t>
            </a:r>
            <a:endParaRPr lang="ru-RU" b="1" dirty="0">
              <a:solidFill>
                <a:schemeClr val="tx1"/>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1483743" y="309819"/>
            <a:ext cx="10420709" cy="2123658"/>
          </a:xfrm>
          <a:prstGeom prst="rect">
            <a:avLst/>
          </a:prstGeom>
        </p:spPr>
        <p:txBody>
          <a:bodyPr wrap="square">
            <a:spAutoFit/>
          </a:bodyPr>
          <a:lstStyle/>
          <a:p>
            <a:pPr algn="ctr"/>
            <a:r>
              <a:rPr lang="ru-RU" sz="4400" b="1" i="0" dirty="0" smtClean="0">
                <a:solidFill>
                  <a:srgbClr val="181818"/>
                </a:solidFill>
                <a:effectLst/>
                <a:latin typeface="Times New Roman" panose="02020603050405020304" pitchFamily="18" charset="0"/>
                <a:cs typeface="Times New Roman" panose="02020603050405020304" pitchFamily="18" charset="0"/>
              </a:rPr>
              <a:t>Консультация для воспитателей</a:t>
            </a:r>
          </a:p>
          <a:p>
            <a:pPr algn="ctr"/>
            <a:r>
              <a:rPr lang="ru-RU" sz="4400" b="1" i="0" dirty="0" smtClean="0">
                <a:solidFill>
                  <a:srgbClr val="181818"/>
                </a:solidFill>
                <a:effectLst/>
                <a:latin typeface="Times New Roman" panose="02020603050405020304" pitchFamily="18" charset="0"/>
                <a:cs typeface="Times New Roman" panose="02020603050405020304" pitchFamily="18" charset="0"/>
              </a:rPr>
              <a:t>«Развитие </a:t>
            </a:r>
            <a:r>
              <a:rPr lang="ru-RU" sz="4400" b="1" i="0" dirty="0" err="1" smtClean="0">
                <a:solidFill>
                  <a:srgbClr val="181818"/>
                </a:solidFill>
                <a:effectLst/>
                <a:latin typeface="Times New Roman" panose="02020603050405020304" pitchFamily="18" charset="0"/>
                <a:cs typeface="Times New Roman" panose="02020603050405020304" pitchFamily="18" charset="0"/>
              </a:rPr>
              <a:t>Soft</a:t>
            </a:r>
            <a:r>
              <a:rPr lang="ru-RU" sz="4400" b="1" i="0" dirty="0" smtClean="0">
                <a:solidFill>
                  <a:srgbClr val="181818"/>
                </a:solidFill>
                <a:effectLst/>
                <a:latin typeface="Times New Roman" panose="02020603050405020304" pitchFamily="18" charset="0"/>
                <a:cs typeface="Times New Roman" panose="02020603050405020304" pitchFamily="18" charset="0"/>
              </a:rPr>
              <a:t> </a:t>
            </a:r>
            <a:r>
              <a:rPr lang="ru-RU" sz="4400" b="1" i="0" dirty="0" err="1" smtClean="0">
                <a:solidFill>
                  <a:srgbClr val="181818"/>
                </a:solidFill>
                <a:effectLst/>
                <a:latin typeface="Times New Roman" panose="02020603050405020304" pitchFamily="18" charset="0"/>
                <a:cs typeface="Times New Roman" panose="02020603050405020304" pitchFamily="18" charset="0"/>
              </a:rPr>
              <a:t>skills</a:t>
            </a:r>
            <a:r>
              <a:rPr lang="ru-RU" sz="4400" b="1" i="0" dirty="0" smtClean="0">
                <a:solidFill>
                  <a:srgbClr val="181818"/>
                </a:solidFill>
                <a:effectLst/>
                <a:latin typeface="Times New Roman" panose="02020603050405020304" pitchFamily="18" charset="0"/>
                <a:cs typeface="Times New Roman" panose="02020603050405020304" pitchFamily="18" charset="0"/>
              </a:rPr>
              <a:t> компетенций у педагогов ДОУ»</a:t>
            </a:r>
            <a:endParaRPr lang="ru-RU" sz="4400" b="1" i="0" dirty="0">
              <a:solidFill>
                <a:srgbClr val="181818"/>
              </a:solidFill>
              <a:effectLst/>
              <a:latin typeface="Times New Roman" panose="02020603050405020304" pitchFamily="18" charset="0"/>
              <a:cs typeface="Times New Roman" panose="02020603050405020304" pitchFamily="18" charset="0"/>
            </a:endParaRPr>
          </a:p>
        </p:txBody>
      </p:sp>
      <p:pic>
        <p:nvPicPr>
          <p:cNvPr id="1026" name="Picture 2" descr="https://forum.na-svyazi.ru/uploads/201703/post-429283-1490173711-297_thumb.jpg"/>
          <p:cNvPicPr>
            <a:picLocks noChangeAspect="1" noChangeArrowheads="1"/>
          </p:cNvPicPr>
          <p:nvPr/>
        </p:nvPicPr>
        <p:blipFill rotWithShape="1">
          <a:blip r:embed="rId2">
            <a:extLst>
              <a:ext uri="{28A0092B-C50C-407E-A947-70E740481C1C}">
                <a14:useLocalDpi xmlns:a14="http://schemas.microsoft.com/office/drawing/2010/main" val="0"/>
              </a:ext>
            </a:extLst>
          </a:blip>
          <a:srcRect l="4016" t="5528" r="1606" b="2741"/>
          <a:stretch/>
        </p:blipFill>
        <p:spPr bwMode="auto">
          <a:xfrm>
            <a:off x="7850037" y="2311880"/>
            <a:ext cx="4054415" cy="43304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80629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87277" y="318553"/>
            <a:ext cx="10627605" cy="6315960"/>
          </a:xfrm>
          <a:prstGeom prst="rect">
            <a:avLst/>
          </a:prstGeom>
        </p:spPr>
        <p:txBody>
          <a:bodyPr wrap="square">
            <a:spAutoFit/>
          </a:bodyPr>
          <a:lstStyle/>
          <a:p>
            <a:pPr marL="342900" lvl="0" indent="-342900">
              <a:lnSpc>
                <a:spcPct val="107000"/>
              </a:lnSpc>
              <a:spcAft>
                <a:spcPts val="0"/>
              </a:spcAft>
              <a:tabLst>
                <a:tab pos="457200" algn="l"/>
              </a:tabLst>
            </a:pP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1. Развитие в процессе работы</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 поиск и освоение более эффективных моделей поведения при решении задач, входящих в профессиональный функционал.</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tabLst>
                <a:tab pos="457200" algn="l"/>
              </a:tabLst>
            </a:pP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2. Посещение тренингов и мастер</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a:t>
            </a: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классов</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Посещая тренинги и мастер-классы ставим конкретные обучающие цели, делимся своим опытом с коллегами.</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tabLst>
                <a:tab pos="457200" algn="l"/>
              </a:tabLst>
            </a:pP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3. Обучение у других. </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Организация педсоветов, </a:t>
            </a:r>
            <a:r>
              <a:rPr lang="ru-RU" dirty="0" err="1" smtClean="0">
                <a:effectLst/>
                <a:latin typeface="Times New Roman" panose="02020603050405020304" pitchFamily="18" charset="0"/>
                <a:ea typeface="Calibri" panose="020F0502020204030204" pitchFamily="34" charset="0"/>
                <a:cs typeface="Times New Roman" panose="02020603050405020304" pitchFamily="18" charset="0"/>
              </a:rPr>
              <a:t>взаимопосещения</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где педагоги имеют возможность научиться чему-то новому или узнать о чем-то новом; посещение районных методических объединений, где получаем возможность наблюдать за коллегами из других детских садов, перенимаем их модели поведения, совершенствуем свои навыки исходя из того, как они используют свои.</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tabLst>
                <a:tab pos="457200" algn="l"/>
              </a:tabLst>
            </a:pP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4. Саморазвитие. </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Изучение периодической литературы,</a:t>
            </a: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анализ собственного жизненного и профессионального опыта; работа над темой самообразования, составление индивидуального плана развития - собственная программа приоритетных целей развития, шагов и мероприятий, необходимых для достижения поставленных целей. </a:t>
            </a:r>
          </a:p>
          <a:p>
            <a:pPr marL="342900" lvl="0" indent="-342900">
              <a:lnSpc>
                <a:spcPct val="107000"/>
              </a:lnSpc>
              <a:spcAft>
                <a:spcPts val="0"/>
              </a:spcAft>
              <a:tabLst>
                <a:tab pos="457200" algn="l"/>
              </a:tabLst>
            </a:pP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5. Развитие в процессе выполнения новых задач. </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Применение на рабочем месте новых для нас методов и идей, полученных в ходе обучения, самообучения, обратной связи, обучения на опыте других и в ходе участия в развивающих проектах.</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Aft>
                <a:spcPts val="0"/>
              </a:spcAft>
              <a:tabLst>
                <a:tab pos="457200" algn="l"/>
              </a:tabLst>
            </a:pP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6. Фоновые задания.</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Например, педагог заметил, что в ходе рядового общения с коллегами начинает свой разговор со слова «Нет», а это мешает достигать целей в общении. Он в течение двух- трех дней начинаете ответ на вопрос любого человека со слова «Да», даже если дальше высказывает противоположную собеседнику позицию. Ну и так далее. То есть его задача: найти что-то, что он хочет развить в себе (или от чего хочет избавиться), и в течение нескольких дней концентрироваться исключительно на этом. </a:t>
            </a:r>
          </a:p>
        </p:txBody>
      </p:sp>
    </p:spTree>
    <p:extLst>
      <p:ext uri="{BB962C8B-B14F-4D97-AF65-F5344CB8AC3E}">
        <p14:creationId xmlns:p14="http://schemas.microsoft.com/office/powerpoint/2010/main" val="6969808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005070" y="311528"/>
            <a:ext cx="9882129" cy="6546472"/>
          </a:xfrm>
          <a:prstGeom prst="rect">
            <a:avLst/>
          </a:prstGeom>
        </p:spPr>
        <p:txBody>
          <a:bodyPr wrap="square">
            <a:spAutoFit/>
          </a:bodyPr>
          <a:lstStyle/>
          <a:p>
            <a:pPr lvl="0">
              <a:lnSpc>
                <a:spcPct val="107000"/>
              </a:lnSpc>
              <a:tabLst>
                <a:tab pos="457200" algn="l"/>
              </a:tabLst>
            </a:pPr>
            <a:r>
              <a:rPr lang="ru-RU"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7. Командная работа. </a:t>
            </a:r>
            <a:r>
              <a:rPr lang="ru-RU"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«Педагогическая команда» - сообщество педагогов-единомышленников, которые работают в образовательном учреждении, чьё командное взаимодействие развивается по законам командного управления и имеет характерные для команды признаки. </a:t>
            </a:r>
            <a:r>
              <a:rPr lang="ru-RU"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Организация совместных праздников, развлечений </a:t>
            </a:r>
            <a:r>
              <a:rPr lang="ru-RU"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для детей и их родителей.</a:t>
            </a:r>
            <a:endParaRPr lang="ru-RU"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tabLst>
                <a:tab pos="457200" algn="l"/>
              </a:tabLst>
            </a:pPr>
            <a:r>
              <a:rPr lang="ru-RU"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8. Публичные выступления и презентации.</a:t>
            </a:r>
            <a:r>
              <a:rPr lang="ru-RU"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ru-RU"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Демонстрация навыков </a:t>
            </a:r>
            <a:r>
              <a:rPr lang="ru-RU"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подготовки к публичному выступлению, </a:t>
            </a:r>
            <a:r>
              <a:rPr lang="ru-RU"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вовлечение </a:t>
            </a:r>
            <a:r>
              <a:rPr lang="ru-RU"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аудитории и </a:t>
            </a:r>
            <a:r>
              <a:rPr lang="ru-RU"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удержание </a:t>
            </a:r>
            <a:r>
              <a:rPr lang="ru-RU"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внимания участников, </a:t>
            </a:r>
            <a:r>
              <a:rPr lang="ru-RU"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умение </a:t>
            </a:r>
            <a:r>
              <a:rPr lang="ru-RU"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создавать и проводить динамичные, эффективные и конструктивные выступления при проведении образовательной деятельности, на педагогических советах, родительских собраниях. </a:t>
            </a:r>
          </a:p>
          <a:p>
            <a:pPr lvl="0">
              <a:lnSpc>
                <a:spcPct val="107000"/>
              </a:lnSpc>
              <a:tabLst>
                <a:tab pos="457200" algn="l"/>
              </a:tabLst>
            </a:pPr>
            <a:r>
              <a:rPr lang="ru-RU"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9. Активное участие в общественной жизни</a:t>
            </a:r>
            <a:r>
              <a:rPr lang="ru-RU"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a:t>
            </a:r>
            <a:r>
              <a:rPr lang="ru-RU"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ru-RU"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Подготовка совместно с </a:t>
            </a:r>
            <a:r>
              <a:rPr lang="ru-RU"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социальными партнерами конкурсов и праздников</a:t>
            </a:r>
            <a:r>
              <a:rPr lang="ru-RU"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участие педагогов в различных акциях, оформление детско- родительских выставок, участие в районных спортивных соревнованиях, профсоюзных </a:t>
            </a:r>
            <a:r>
              <a:rPr lang="ru-RU"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акциях…</a:t>
            </a:r>
            <a:endParaRPr lang="ru-RU"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lvl="0">
              <a:lnSpc>
                <a:spcPct val="107000"/>
              </a:lnSpc>
            </a:pPr>
            <a:endParaRPr lang="ru-RU"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lvl="0">
              <a:lnSpc>
                <a:spcPct val="107000"/>
              </a:lnSpc>
            </a:pPr>
            <a:r>
              <a:rPr lang="ru-RU"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Итог </a:t>
            </a:r>
            <a:endParaRPr lang="ru-RU"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ru-RU"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Именно высокий уровень «мягких», социальных навыков является основой и гарантом профессиональной успешности педагога.  А успешность педагогов проявляется в результатах их деятельности.</a:t>
            </a:r>
            <a:endParaRPr lang="ru-RU"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endParaRPr lang="ru-RU"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lvl="0">
              <a:lnSpc>
                <a:spcPct val="107000"/>
              </a:lnSpc>
            </a:pPr>
            <a:r>
              <a:rPr lang="ru-RU"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Таким </a:t>
            </a:r>
            <a:r>
              <a:rPr lang="ru-RU"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образом,</a:t>
            </a:r>
            <a:r>
              <a:rPr lang="ru-RU"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от планомерного развития </a:t>
            </a:r>
            <a:r>
              <a:rPr lang="ru-RU"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soft</a:t>
            </a:r>
            <a:r>
              <a:rPr lang="ru-RU"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ru-RU"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skills</a:t>
            </a:r>
            <a:r>
              <a:rPr lang="ru-RU"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не только человек становится другим – прогрессивным, творческим, ответственным, интеллигентным, но и общество в целом начинает выглядеть по-иному – цивилизованным, развитым, передовым, зрелым.</a:t>
            </a:r>
            <a:endParaRPr lang="ru-RU"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tabLst>
                <a:tab pos="457200" algn="l"/>
              </a:tabLst>
            </a:pPr>
            <a:endParaRPr lang="ru-RU"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441500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stretch>
            <a:fillRect/>
          </a:stretch>
        </p:blipFill>
        <p:spPr>
          <a:xfrm>
            <a:off x="2763775" y="119350"/>
            <a:ext cx="8898747" cy="6585472"/>
          </a:xfrm>
          <a:prstGeom prst="rect">
            <a:avLst/>
          </a:prstGeom>
        </p:spPr>
      </p:pic>
    </p:spTree>
    <p:extLst>
      <p:ext uri="{BB962C8B-B14F-4D97-AF65-F5344CB8AC3E}">
        <p14:creationId xmlns:p14="http://schemas.microsoft.com/office/powerpoint/2010/main" val="18845377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6776" y="144217"/>
            <a:ext cx="11479576" cy="6909584"/>
          </a:xfrm>
          <a:prstGeom prst="rect">
            <a:avLst/>
          </a:prstGeom>
        </p:spPr>
        <p:txBody>
          <a:bodyPr wrap="square">
            <a:spAutoFit/>
          </a:bodyPr>
          <a:lstStyle/>
          <a:p>
            <a:pPr algn="ctr"/>
            <a:r>
              <a:rPr lang="ru-RU" b="1" i="1" dirty="0">
                <a:solidFill>
                  <a:srgbClr val="000000"/>
                </a:solidFill>
                <a:latin typeface="Times New Roman" panose="02020603050405020304" pitchFamily="18" charset="0"/>
              </a:rPr>
              <a:t> </a:t>
            </a:r>
            <a:r>
              <a:rPr lang="ru-RU" b="1" dirty="0">
                <a:solidFill>
                  <a:srgbClr val="000000"/>
                </a:solidFill>
                <a:latin typeface="Times New Roman" panose="02020603050405020304" pitchFamily="18" charset="0"/>
              </a:rPr>
              <a:t>«Сумка. Нестандартные способы применения»</a:t>
            </a:r>
            <a:endParaRPr lang="ru-RU" b="1" dirty="0">
              <a:solidFill>
                <a:srgbClr val="000000"/>
              </a:solidFill>
              <a:latin typeface="Calibri" panose="020F0502020204030204" pitchFamily="34" charset="0"/>
            </a:endParaRPr>
          </a:p>
          <a:p>
            <a:r>
              <a:rPr lang="ru-RU" u="sng" dirty="0">
                <a:solidFill>
                  <a:srgbClr val="000000"/>
                </a:solidFill>
                <a:latin typeface="Times New Roman" panose="02020603050405020304" pitchFamily="18" charset="0"/>
              </a:rPr>
              <a:t>Цель</a:t>
            </a:r>
            <a:r>
              <a:rPr lang="ru-RU" dirty="0">
                <a:solidFill>
                  <a:srgbClr val="000000"/>
                </a:solidFill>
                <a:latin typeface="Times New Roman" panose="02020603050405020304" pitchFamily="18" charset="0"/>
              </a:rPr>
              <a:t>: развитие креативных и коммуникативных способностей участников; содействие развитию творческого воображения, любознательности, смелости и гибкости мышления. Например, карандашом можно закручивать бумагу для поделок, размешивать что-нибудь или использовать как снаряд для рогатки.</a:t>
            </a:r>
            <a:endParaRPr lang="ru-RU" dirty="0">
              <a:solidFill>
                <a:srgbClr val="000000"/>
              </a:solidFill>
              <a:latin typeface="Calibri" panose="020F0502020204030204" pitchFamily="34" charset="0"/>
            </a:endParaRPr>
          </a:p>
          <a:p>
            <a:r>
              <a:rPr lang="ru-RU" u="sng" dirty="0">
                <a:solidFill>
                  <a:srgbClr val="000000"/>
                </a:solidFill>
                <a:latin typeface="Times New Roman" panose="02020603050405020304" pitchFamily="18" charset="0"/>
              </a:rPr>
              <a:t>Для групп задание одно</a:t>
            </a:r>
            <a:r>
              <a:rPr lang="ru-RU" dirty="0">
                <a:solidFill>
                  <a:srgbClr val="000000"/>
                </a:solidFill>
                <a:latin typeface="Times New Roman" panose="02020603050405020304" pitchFamily="18" charset="0"/>
              </a:rPr>
              <a:t>: Вспомните 3 предмета, которые находятся у вас в сумке, и придумайте необычные способы применения для обычного предмета, как можно применить их в работе с детьми, родителями </a:t>
            </a:r>
            <a:r>
              <a:rPr lang="ru-RU" i="1" dirty="0">
                <a:solidFill>
                  <a:srgbClr val="000000"/>
                </a:solidFill>
                <a:latin typeface="Times New Roman" panose="02020603050405020304" pitchFamily="18" charset="0"/>
              </a:rPr>
              <a:t>(использовать гаджеты запрещено)</a:t>
            </a:r>
            <a:r>
              <a:rPr lang="ru-RU" dirty="0">
                <a:solidFill>
                  <a:srgbClr val="000000"/>
                </a:solidFill>
                <a:latin typeface="Times New Roman" panose="02020603050405020304" pitchFamily="18" charset="0"/>
              </a:rPr>
              <a:t>. Время выполнения задания – 5 минут.</a:t>
            </a:r>
            <a:endParaRPr lang="ru-RU"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Педагоги, всем известный факт, что рисование развивает оба полушария мозга и дает толчок всем интеллектуальным компетенциям. Поэтому, следующее задание мы будем рисовать</a:t>
            </a:r>
            <a:r>
              <a:rPr lang="ru-RU" dirty="0" smtClean="0">
                <a:solidFill>
                  <a:srgbClr val="000000"/>
                </a:solidFill>
                <a:latin typeface="Times New Roman" panose="02020603050405020304" pitchFamily="18" charset="0"/>
              </a:rPr>
              <a:t>.</a:t>
            </a:r>
            <a:endParaRPr lang="ru-RU" b="0" i="0" dirty="0">
              <a:solidFill>
                <a:srgbClr val="000000"/>
              </a:solidFill>
              <a:effectLst/>
              <a:latin typeface="Times New Roman" panose="02020603050405020304" pitchFamily="18" charset="0"/>
            </a:endParaRPr>
          </a:p>
          <a:p>
            <a:pPr algn="ctr"/>
            <a:r>
              <a:rPr lang="ru-RU" b="1" dirty="0" smtClean="0">
                <a:solidFill>
                  <a:srgbClr val="000000"/>
                </a:solidFill>
                <a:latin typeface="Times New Roman" panose="02020603050405020304" pitchFamily="18" charset="0"/>
              </a:rPr>
              <a:t>«</a:t>
            </a:r>
            <a:r>
              <a:rPr lang="ru-RU" b="1" dirty="0">
                <a:solidFill>
                  <a:srgbClr val="000000"/>
                </a:solidFill>
                <a:latin typeface="Times New Roman" panose="02020603050405020304" pitchFamily="18" charset="0"/>
              </a:rPr>
              <a:t>Шесть шляп мышления</a:t>
            </a:r>
            <a:r>
              <a:rPr lang="ru-RU" b="1" dirty="0" smtClean="0">
                <a:solidFill>
                  <a:srgbClr val="000000"/>
                </a:solidFill>
                <a:latin typeface="Times New Roman" panose="02020603050405020304" pitchFamily="18" charset="0"/>
              </a:rPr>
              <a:t>»</a:t>
            </a:r>
            <a:endParaRPr lang="ru-RU" b="1" dirty="0">
              <a:solidFill>
                <a:srgbClr val="000000"/>
              </a:solidFill>
              <a:latin typeface="Times New Roman" panose="02020603050405020304" pitchFamily="18" charset="0"/>
            </a:endParaRPr>
          </a:p>
          <a:p>
            <a:r>
              <a:rPr lang="ru-RU" u="sng" dirty="0">
                <a:solidFill>
                  <a:srgbClr val="000000"/>
                </a:solidFill>
                <a:latin typeface="Times New Roman" panose="02020603050405020304" pitchFamily="18" charset="0"/>
              </a:rPr>
              <a:t>Цель:</a:t>
            </a:r>
            <a:r>
              <a:rPr lang="ru-RU" dirty="0">
                <a:solidFill>
                  <a:srgbClr val="000000"/>
                </a:solidFill>
                <a:latin typeface="Times New Roman" panose="02020603050405020304" pitchFamily="18" charset="0"/>
              </a:rPr>
              <a:t> повысить эффективность любой мыслительной работы. В его основе лежит идея о параллельном мышлении. Упражнение выполняется за счет разделения мыслительного процесса на шесть отдельных режимов – шляп, отличающихся цветом. Аналогично тому, как полноцветная печать делает возможным создать цветную картинку, метод шести шляп предлагает произвести такой же процесс с мышлением. Думание обо всём одновременно должно быть заменено применением различных мыслительных аспектов по очереди. В итоге все аспекты собираются воедино и получается «полноцветное мышление».</a:t>
            </a:r>
          </a:p>
          <a:p>
            <a:r>
              <a:rPr lang="ru-RU" dirty="0" smtClean="0">
                <a:solidFill>
                  <a:srgbClr val="000000"/>
                </a:solidFill>
                <a:latin typeface="Times New Roman" panose="02020603050405020304" pitchFamily="18" charset="0"/>
              </a:rPr>
              <a:t>В </a:t>
            </a:r>
            <a:r>
              <a:rPr lang="ru-RU" dirty="0">
                <a:solidFill>
                  <a:srgbClr val="000000"/>
                </a:solidFill>
                <a:latin typeface="Times New Roman" panose="02020603050405020304" pitchFamily="18" charset="0"/>
              </a:rPr>
              <a:t>каждой команде назначается модератор, который управляет процессом и следит за дисциплиной. Модератор всегда находится под синей шляпой, ведёт записи и резюмирует полученные результаты.</a:t>
            </a:r>
          </a:p>
          <a:p>
            <a:r>
              <a:rPr lang="ru-RU" dirty="0" smtClean="0">
                <a:solidFill>
                  <a:srgbClr val="000000"/>
                </a:solidFill>
                <a:latin typeface="Times New Roman" panose="02020603050405020304" pitchFamily="18" charset="0"/>
              </a:rPr>
              <a:t>Модератор </a:t>
            </a:r>
            <a:r>
              <a:rPr lang="ru-RU" dirty="0">
                <a:solidFill>
                  <a:srgbClr val="000000"/>
                </a:solidFill>
                <a:latin typeface="Times New Roman" panose="02020603050405020304" pitchFamily="18" charset="0"/>
              </a:rPr>
              <a:t>обозначает вопрос, на который необходимо всей команде найти ответ. Каждый вопрос соответствует определенному цвету шляпы. Таким образом, вся команда «образно» надевает тот цвет шляпы, вопрос которой представлен на слайде. Ответ фиксируется письменно на каждой шляпе. Вопросы для обеих команд – одинаковые и находятся на слайде.</a:t>
            </a:r>
          </a:p>
          <a:p>
            <a:r>
              <a:rPr lang="ru-RU" dirty="0" smtClean="0">
                <a:solidFill>
                  <a:srgbClr val="000000"/>
                </a:solidFill>
                <a:latin typeface="Times New Roman" panose="02020603050405020304" pitchFamily="18" charset="0"/>
              </a:rPr>
              <a:t>Вся </a:t>
            </a:r>
            <a:r>
              <a:rPr lang="ru-RU" dirty="0">
                <a:solidFill>
                  <a:srgbClr val="000000"/>
                </a:solidFill>
                <a:latin typeface="Times New Roman" panose="02020603050405020304" pitchFamily="18" charset="0"/>
              </a:rPr>
              <a:t>команда работает над ответами на вопросы. Далее, каждая команда представляет свои ответы.</a:t>
            </a:r>
          </a:p>
          <a:p>
            <a:r>
              <a:rPr lang="ru-RU" dirty="0" smtClean="0">
                <a:solidFill>
                  <a:srgbClr val="000000"/>
                </a:solidFill>
                <a:latin typeface="Times New Roman" panose="02020603050405020304" pitchFamily="18" charset="0"/>
              </a:rPr>
              <a:t>Время </a:t>
            </a:r>
            <a:r>
              <a:rPr lang="ru-RU" dirty="0">
                <a:solidFill>
                  <a:srgbClr val="000000"/>
                </a:solidFill>
                <a:latin typeface="Times New Roman" panose="02020603050405020304" pitchFamily="18" charset="0"/>
              </a:rPr>
              <a:t>работы 10-15 минут.</a:t>
            </a:r>
          </a:p>
          <a:p>
            <a:endParaRPr lang="ru-RU" sz="1100" b="0" i="0" dirty="0">
              <a:solidFill>
                <a:srgbClr val="000000"/>
              </a:solidFill>
              <a:effectLst/>
              <a:latin typeface="Calibri" panose="020F0502020204030204" pitchFamily="34" charset="0"/>
            </a:endParaRPr>
          </a:p>
        </p:txBody>
      </p:sp>
    </p:spTree>
    <p:extLst>
      <p:ext uri="{BB962C8B-B14F-4D97-AF65-F5344CB8AC3E}">
        <p14:creationId xmlns:p14="http://schemas.microsoft.com/office/powerpoint/2010/main" val="39292012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74565" y="143263"/>
            <a:ext cx="10300770" cy="6555641"/>
          </a:xfrm>
          <a:prstGeom prst="rect">
            <a:avLst/>
          </a:prstGeom>
        </p:spPr>
        <p:txBody>
          <a:bodyPr wrap="square">
            <a:spAutoFit/>
          </a:bodyPr>
          <a:lstStyle/>
          <a:p>
            <a:pPr algn="ctr"/>
            <a:r>
              <a:rPr lang="ru-RU" b="1" i="1" dirty="0">
                <a:solidFill>
                  <a:srgbClr val="000000"/>
                </a:solidFill>
                <a:latin typeface="Times New Roman" panose="02020603050405020304" pitchFamily="18" charset="0"/>
              </a:rPr>
              <a:t> </a:t>
            </a:r>
            <a:r>
              <a:rPr lang="ru-RU" b="1" dirty="0">
                <a:solidFill>
                  <a:srgbClr val="000000"/>
                </a:solidFill>
                <a:latin typeface="Times New Roman" panose="02020603050405020304" pitchFamily="18" charset="0"/>
              </a:rPr>
              <a:t>«Неожиданные связи»</a:t>
            </a:r>
            <a:endParaRPr lang="ru-RU" dirty="0">
              <a:solidFill>
                <a:srgbClr val="000000"/>
              </a:solidFill>
              <a:latin typeface="Calibri" panose="020F0502020204030204" pitchFamily="34" charset="0"/>
            </a:endParaRPr>
          </a:p>
          <a:p>
            <a:r>
              <a:rPr lang="ru-RU" u="sng" dirty="0">
                <a:solidFill>
                  <a:srgbClr val="000000"/>
                </a:solidFill>
                <a:latin typeface="Times New Roman" panose="02020603050405020304" pitchFamily="18" charset="0"/>
              </a:rPr>
              <a:t>Цель</a:t>
            </a:r>
            <a:r>
              <a:rPr lang="ru-RU" dirty="0">
                <a:solidFill>
                  <a:srgbClr val="000000"/>
                </a:solidFill>
                <a:latin typeface="Times New Roman" panose="02020603050405020304" pitchFamily="18" charset="0"/>
              </a:rPr>
              <a:t>: развивать оригинальность и гибкость мышления, стимулировать творческое воображение и фантазию; развитие коммуникативных навыков.</a:t>
            </a:r>
            <a:endParaRPr lang="ru-RU"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У каждой группы на столе есть две картинки: у одной группы изображены огурец и поезд, у другой - перец и самокат. Придумайте 3 отличия и 3 сходства между предметами, а также составьте с этими картинками связный рассказ. На выполнение задания 6 минут.</a:t>
            </a:r>
            <a:endParaRPr lang="ru-RU"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Пример — </a:t>
            </a:r>
            <a:r>
              <a:rPr lang="ru-RU" i="1" dirty="0">
                <a:solidFill>
                  <a:srgbClr val="000000"/>
                </a:solidFill>
                <a:latin typeface="Times New Roman" panose="02020603050405020304" pitchFamily="18" charset="0"/>
              </a:rPr>
              <a:t>«автомат»</a:t>
            </a:r>
            <a:r>
              <a:rPr lang="ru-RU" dirty="0">
                <a:solidFill>
                  <a:srgbClr val="000000"/>
                </a:solidFill>
                <a:latin typeface="Times New Roman" panose="02020603050405020304" pitchFamily="18" charset="0"/>
              </a:rPr>
              <a:t> и </a:t>
            </a:r>
            <a:r>
              <a:rPr lang="ru-RU" i="1" dirty="0">
                <a:solidFill>
                  <a:srgbClr val="000000"/>
                </a:solidFill>
                <a:latin typeface="Times New Roman" panose="02020603050405020304" pitchFamily="18" charset="0"/>
              </a:rPr>
              <a:t>«морковь»</a:t>
            </a:r>
            <a:r>
              <a:rPr lang="ru-RU" dirty="0">
                <a:solidFill>
                  <a:srgbClr val="000000"/>
                </a:solidFill>
                <a:latin typeface="Times New Roman" panose="02020603050405020304" pitchFamily="18" charset="0"/>
              </a:rPr>
              <a:t>. Придумайте 3 отличия и 3 сходства между предметами, а также составьте с ними несколько предложений.</a:t>
            </a:r>
            <a:endParaRPr lang="ru-RU"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Вот что получилось у нас. Отличия — размеры, способ применения, морковь можно вырастить, а автомат нельзя. Сходства — автомат и морковь можно держать в руках, ствол автомата напоминает морковь, у АК-47 рукоятка оранжевого цвета. </a:t>
            </a:r>
            <a:r>
              <a:rPr lang="ru-RU" u="sng" dirty="0">
                <a:solidFill>
                  <a:srgbClr val="000000"/>
                </a:solidFill>
                <a:latin typeface="Times New Roman" panose="02020603050405020304" pitchFamily="18" charset="0"/>
              </a:rPr>
              <a:t>Предложение со словами</a:t>
            </a:r>
            <a:r>
              <a:rPr lang="ru-RU" dirty="0">
                <a:solidFill>
                  <a:srgbClr val="000000"/>
                </a:solidFill>
                <a:latin typeface="Times New Roman" panose="02020603050405020304" pitchFamily="18" charset="0"/>
              </a:rPr>
              <a:t>: «Солдат начал стрелять из автомата по банке, но вдруг понял, что стреляет в зайца, бегающего среди грядок моркови».</a:t>
            </a:r>
            <a:endParaRPr lang="ru-RU"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О чем заставило задуматься это упражнение? </a:t>
            </a:r>
            <a:r>
              <a:rPr lang="ru-RU" i="1" dirty="0">
                <a:solidFill>
                  <a:srgbClr val="000000"/>
                </a:solidFill>
                <a:latin typeface="Times New Roman" panose="02020603050405020304" pitchFamily="18" charset="0"/>
              </a:rPr>
              <a:t>(обсуждение по 2 минуты на каждую группу</a:t>
            </a:r>
            <a:r>
              <a:rPr lang="ru-RU" i="1" dirty="0" smtClean="0">
                <a:solidFill>
                  <a:srgbClr val="000000"/>
                </a:solidFill>
                <a:latin typeface="Times New Roman" panose="02020603050405020304" pitchFamily="18" charset="0"/>
              </a:rPr>
              <a:t>)</a:t>
            </a:r>
          </a:p>
          <a:p>
            <a:endParaRPr lang="ru-RU" sz="1200" i="1" dirty="0" smtClean="0">
              <a:solidFill>
                <a:srgbClr val="000000"/>
              </a:solidFill>
              <a:latin typeface="Times New Roman" panose="02020603050405020304" pitchFamily="18" charset="0"/>
            </a:endParaRPr>
          </a:p>
          <a:p>
            <a:pPr algn="ctr"/>
            <a:r>
              <a:rPr lang="ru-RU" b="1" dirty="0">
                <a:solidFill>
                  <a:srgbClr val="000000"/>
                </a:solidFill>
                <a:latin typeface="Times New Roman" panose="02020603050405020304" pitchFamily="18" charset="0"/>
                <a:cs typeface="Times New Roman" panose="02020603050405020304" pitchFamily="18" charset="0"/>
              </a:rPr>
              <a:t>«Нарисуй картину»</a:t>
            </a:r>
          </a:p>
          <a:p>
            <a:r>
              <a:rPr lang="ru-RU" u="sng" dirty="0" smtClean="0">
                <a:solidFill>
                  <a:srgbClr val="000000"/>
                </a:solidFill>
                <a:latin typeface="Times New Roman" panose="02020603050405020304" pitchFamily="18" charset="0"/>
                <a:cs typeface="Times New Roman" panose="02020603050405020304" pitchFamily="18" charset="0"/>
              </a:rPr>
              <a:t>Цель</a:t>
            </a:r>
            <a:r>
              <a:rPr lang="ru-RU" u="sng" dirty="0">
                <a:solidFill>
                  <a:srgbClr val="000000"/>
                </a:solidFill>
                <a:latin typeface="Times New Roman" panose="02020603050405020304" pitchFamily="18" charset="0"/>
                <a:cs typeface="Times New Roman" panose="02020603050405020304" pitchFamily="18" charset="0"/>
              </a:rPr>
              <a:t>: </a:t>
            </a:r>
            <a:r>
              <a:rPr lang="ru-RU" dirty="0">
                <a:solidFill>
                  <a:srgbClr val="000000"/>
                </a:solidFill>
                <a:latin typeface="Times New Roman" panose="02020603050405020304" pitchFamily="18" charset="0"/>
                <a:cs typeface="Times New Roman" panose="02020603050405020304" pitchFamily="18" charset="0"/>
              </a:rPr>
              <a:t>умение работать в команде, принимать решения, развитие творческого мышления.</a:t>
            </a:r>
          </a:p>
          <a:p>
            <a:r>
              <a:rPr lang="ru-RU" dirty="0" smtClean="0">
                <a:solidFill>
                  <a:srgbClr val="000000"/>
                </a:solidFill>
                <a:latin typeface="Times New Roman" panose="02020603050405020304" pitchFamily="18" charset="0"/>
                <a:cs typeface="Times New Roman" panose="02020603050405020304" pitchFamily="18" charset="0"/>
              </a:rPr>
              <a:t>Каждая </a:t>
            </a:r>
            <a:r>
              <a:rPr lang="ru-RU" dirty="0">
                <a:solidFill>
                  <a:srgbClr val="000000"/>
                </a:solidFill>
                <a:latin typeface="Times New Roman" panose="02020603050405020304" pitchFamily="18" charset="0"/>
                <a:cs typeface="Times New Roman" panose="02020603050405020304" pitchFamily="18" charset="0"/>
              </a:rPr>
              <a:t>группа записывает 10 предметов на лист формата А4: колесо, слон, деньги, планшет, ноутбук, ряженка, леопард, автомобиль, кровать, коляска. (Города, фамилии, названия и нематериальные объекты использовать нельзя).Необходимо нарисовать рисунок на 2-х метровом рулоне бумаги, в котором будут присутствовать все перечисленные предметы, связанные в одном сюжете. Можно использовать все, что есть на столах. Во время рисования, каждый педагог рисует то правой, то левой рукой. Это – обязательное условие упражнения</a:t>
            </a:r>
            <a:r>
              <a:rPr lang="ru-RU" dirty="0" smtClean="0">
                <a:solidFill>
                  <a:srgbClr val="000000"/>
                </a:solidFill>
                <a:latin typeface="Times New Roman" panose="02020603050405020304" pitchFamily="18" charset="0"/>
                <a:cs typeface="Times New Roman" panose="02020603050405020304" pitchFamily="18" charset="0"/>
              </a:rPr>
              <a:t>.</a:t>
            </a:r>
            <a:endParaRPr lang="ru-RU" dirty="0">
              <a:solidFill>
                <a:srgbClr val="000000"/>
              </a:solidFill>
              <a:latin typeface="Times New Roman" panose="02020603050405020304" pitchFamily="18" charset="0"/>
              <a:cs typeface="Times New Roman" panose="02020603050405020304" pitchFamily="18" charset="0"/>
            </a:endParaRPr>
          </a:p>
          <a:p>
            <a:r>
              <a:rPr lang="ru-RU" dirty="0">
                <a:solidFill>
                  <a:srgbClr val="000000"/>
                </a:solidFill>
                <a:latin typeface="Times New Roman" panose="02020603050405020304" pitchFamily="18" charset="0"/>
                <a:cs typeface="Times New Roman" panose="02020603050405020304" pitchFamily="18" charset="0"/>
              </a:rPr>
              <a:t>Время выполнения задания -15 минут. </a:t>
            </a:r>
            <a:endParaRPr lang="ru-RU" b="0" i="0" dirty="0">
              <a:solidFill>
                <a:srgbClr val="000000"/>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87546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9654" y="187868"/>
            <a:ext cx="10857434" cy="6909584"/>
          </a:xfrm>
          <a:prstGeom prst="rect">
            <a:avLst/>
          </a:prstGeom>
        </p:spPr>
        <p:txBody>
          <a:bodyPr wrap="square">
            <a:spAutoFit/>
          </a:bodyPr>
          <a:lstStyle/>
          <a:p>
            <a:pPr algn="ctr"/>
            <a:r>
              <a:rPr lang="ru-RU" b="1" i="1" dirty="0">
                <a:solidFill>
                  <a:srgbClr val="000000"/>
                </a:solidFill>
                <a:latin typeface="Times New Roman" panose="02020603050405020304" pitchFamily="18" charset="0"/>
              </a:rPr>
              <a:t> </a:t>
            </a:r>
            <a:r>
              <a:rPr lang="ru-RU" b="1" dirty="0">
                <a:solidFill>
                  <a:srgbClr val="000000"/>
                </a:solidFill>
                <a:latin typeface="Times New Roman" panose="02020603050405020304" pitchFamily="18" charset="0"/>
              </a:rPr>
              <a:t>«</a:t>
            </a:r>
            <a:r>
              <a:rPr lang="ru-RU" b="1" dirty="0" err="1">
                <a:solidFill>
                  <a:srgbClr val="000000"/>
                </a:solidFill>
                <a:latin typeface="Times New Roman" panose="02020603050405020304" pitchFamily="18" charset="0"/>
              </a:rPr>
              <a:t>Друдлы</a:t>
            </a:r>
            <a:r>
              <a:rPr lang="ru-RU" b="1" dirty="0" smtClean="0">
                <a:solidFill>
                  <a:srgbClr val="000000"/>
                </a:solidFill>
                <a:latin typeface="Times New Roman" panose="02020603050405020304" pitchFamily="18" charset="0"/>
              </a:rPr>
              <a:t>»</a:t>
            </a:r>
          </a:p>
          <a:p>
            <a:r>
              <a:rPr lang="ru-RU" dirty="0" err="1">
                <a:solidFill>
                  <a:srgbClr val="000000"/>
                </a:solidFill>
                <a:latin typeface="Times New Roman" panose="02020603050405020304" pitchFamily="18" charset="0"/>
                <a:cs typeface="Times New Roman" panose="02020603050405020304" pitchFamily="18" charset="0"/>
              </a:rPr>
              <a:t>Друдлы</a:t>
            </a:r>
            <a:r>
              <a:rPr lang="ru-RU" dirty="0">
                <a:solidFill>
                  <a:srgbClr val="000000"/>
                </a:solidFill>
                <a:latin typeface="Times New Roman" panose="02020603050405020304" pitchFamily="18" charset="0"/>
                <a:cs typeface="Times New Roman" panose="02020603050405020304" pitchFamily="18" charset="0"/>
              </a:rPr>
              <a:t>: что это </a:t>
            </a:r>
            <a:r>
              <a:rPr lang="ru-RU" dirty="0" smtClean="0">
                <a:solidFill>
                  <a:srgbClr val="000000"/>
                </a:solidFill>
                <a:latin typeface="Times New Roman" panose="02020603050405020304" pitchFamily="18" charset="0"/>
                <a:cs typeface="Times New Roman" panose="02020603050405020304" pitchFamily="18" charset="0"/>
              </a:rPr>
              <a:t>такое? </a:t>
            </a:r>
            <a:r>
              <a:rPr lang="ru-RU" dirty="0" err="1" smtClean="0">
                <a:solidFill>
                  <a:srgbClr val="000000"/>
                </a:solidFill>
                <a:latin typeface="Times New Roman" panose="02020603050405020304" pitchFamily="18" charset="0"/>
                <a:cs typeface="Times New Roman" panose="02020603050405020304" pitchFamily="18" charset="0"/>
              </a:rPr>
              <a:t>Droodle</a:t>
            </a:r>
            <a:r>
              <a:rPr lang="ru-RU" dirty="0" smtClean="0">
                <a:solidFill>
                  <a:srgbClr val="000000"/>
                </a:solidFill>
                <a:latin typeface="Times New Roman" panose="02020603050405020304" pitchFamily="18" charset="0"/>
                <a:cs typeface="Times New Roman" panose="02020603050405020304" pitchFamily="18" charset="0"/>
              </a:rPr>
              <a:t> </a:t>
            </a:r>
            <a:r>
              <a:rPr lang="ru-RU" dirty="0">
                <a:solidFill>
                  <a:srgbClr val="000000"/>
                </a:solidFill>
                <a:latin typeface="Times New Roman" panose="02020603050405020304" pitchFamily="18" charset="0"/>
                <a:cs typeface="Times New Roman" panose="02020603050405020304" pitchFamily="18" charset="0"/>
              </a:rPr>
              <a:t>— это загадка-головоломка, рисунок, на основании которого невозможно точно сказать, что это такое. </a:t>
            </a:r>
            <a:r>
              <a:rPr lang="ru-RU" dirty="0" smtClean="0">
                <a:solidFill>
                  <a:srgbClr val="000000"/>
                </a:solidFill>
                <a:latin typeface="Times New Roman" panose="02020603050405020304" pitchFamily="18" charset="0"/>
              </a:rPr>
              <a:t>Суть </a:t>
            </a:r>
            <a:r>
              <a:rPr lang="ru-RU" dirty="0">
                <a:solidFill>
                  <a:srgbClr val="000000"/>
                </a:solidFill>
                <a:latin typeface="Times New Roman" panose="02020603050405020304" pitchFamily="18" charset="0"/>
              </a:rPr>
              <a:t>заключается в том, что предлагается дорисовать картинку со множеством значений. Для развития креативности нужно найти такое значение картинки, что не сразу приходит на ум.</a:t>
            </a:r>
            <a:endParaRPr lang="ru-RU" dirty="0">
              <a:solidFill>
                <a:srgbClr val="000000"/>
              </a:solidFill>
              <a:latin typeface="Calibri" panose="020F0502020204030204" pitchFamily="34" charset="0"/>
            </a:endParaRPr>
          </a:p>
          <a:p>
            <a:r>
              <a:rPr lang="ru-RU" u="sng" dirty="0">
                <a:solidFill>
                  <a:srgbClr val="000000"/>
                </a:solidFill>
                <a:latin typeface="Times New Roman" panose="02020603050405020304" pitchFamily="18" charset="0"/>
              </a:rPr>
              <a:t>Цель</a:t>
            </a:r>
            <a:r>
              <a:rPr lang="ru-RU" dirty="0">
                <a:solidFill>
                  <a:srgbClr val="000000"/>
                </a:solidFill>
                <a:latin typeface="Times New Roman" panose="02020603050405020304" pitchFamily="18" charset="0"/>
              </a:rPr>
              <a:t>: развитие креативного, системного, структурного мышления.</a:t>
            </a:r>
            <a:endParaRPr lang="ru-RU"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Перед вами самый простой </a:t>
            </a:r>
            <a:r>
              <a:rPr lang="ru-RU" dirty="0" err="1">
                <a:solidFill>
                  <a:srgbClr val="000000"/>
                </a:solidFill>
                <a:latin typeface="Times New Roman" panose="02020603050405020304" pitchFamily="18" charset="0"/>
              </a:rPr>
              <a:t>друдл</a:t>
            </a:r>
            <a:r>
              <a:rPr lang="ru-RU" dirty="0">
                <a:solidFill>
                  <a:srgbClr val="000000"/>
                </a:solidFill>
                <a:latin typeface="Times New Roman" panose="02020603050405020304" pitchFamily="18" charset="0"/>
              </a:rPr>
              <a:t> (на слайде, посмотрите и попробуйте назвать все варианты того, что здесь может быть нарисовано. Задача каждой команды - написать несколько вариантов того, что изображено на рисунке. Варианты не должны повторяться. На одну картинку, может быть дано несколько различных вариантов. Каждая команда, по очереди, предлагает по одному варианту на 1 </a:t>
            </a:r>
            <a:r>
              <a:rPr lang="ru-RU" dirty="0" err="1">
                <a:solidFill>
                  <a:srgbClr val="000000"/>
                </a:solidFill>
                <a:latin typeface="Times New Roman" panose="02020603050405020304" pitchFamily="18" charset="0"/>
              </a:rPr>
              <a:t>друдл</a:t>
            </a:r>
            <a:r>
              <a:rPr lang="ru-RU" dirty="0">
                <a:solidFill>
                  <a:srgbClr val="000000"/>
                </a:solidFill>
                <a:latin typeface="Times New Roman" panose="02020603050405020304" pitchFamily="18" charset="0"/>
              </a:rPr>
              <a:t>. Чем больше вариантов даст команда, тем больше баллов она </a:t>
            </a:r>
            <a:r>
              <a:rPr lang="ru-RU" dirty="0" smtClean="0">
                <a:solidFill>
                  <a:srgbClr val="000000"/>
                </a:solidFill>
                <a:latin typeface="Times New Roman" panose="02020603050405020304" pitchFamily="18" charset="0"/>
              </a:rPr>
              <a:t>наберет.</a:t>
            </a:r>
            <a:r>
              <a:rPr lang="ru-RU" dirty="0" smtClean="0">
                <a:solidFill>
                  <a:srgbClr val="000000"/>
                </a:solidFill>
                <a:latin typeface="Calibri" panose="020F0502020204030204" pitchFamily="34" charset="0"/>
              </a:rPr>
              <a:t> </a:t>
            </a:r>
            <a:r>
              <a:rPr lang="ru-RU" dirty="0" smtClean="0">
                <a:solidFill>
                  <a:srgbClr val="000000"/>
                </a:solidFill>
                <a:latin typeface="Times New Roman" panose="02020603050405020304" pitchFamily="18" charset="0"/>
              </a:rPr>
              <a:t>Время </a:t>
            </a:r>
            <a:r>
              <a:rPr lang="ru-RU" dirty="0">
                <a:solidFill>
                  <a:srgbClr val="000000"/>
                </a:solidFill>
                <a:latin typeface="Times New Roman" panose="02020603050405020304" pitchFamily="18" charset="0"/>
              </a:rPr>
              <a:t>выполнения 10-15 минут</a:t>
            </a:r>
            <a:r>
              <a:rPr lang="ru-RU" dirty="0" smtClean="0">
                <a:solidFill>
                  <a:srgbClr val="000000"/>
                </a:solidFill>
                <a:latin typeface="Times New Roman" panose="02020603050405020304" pitchFamily="18" charset="0"/>
              </a:rPr>
              <a:t>.</a:t>
            </a:r>
            <a:endParaRPr lang="ru-RU" dirty="0">
              <a:solidFill>
                <a:srgbClr val="000000"/>
              </a:solidFill>
              <a:latin typeface="Times New Roman" panose="02020603050405020304" pitchFamily="18" charset="0"/>
            </a:endParaRPr>
          </a:p>
          <a:p>
            <a:r>
              <a:rPr lang="ru-RU" dirty="0">
                <a:solidFill>
                  <a:srgbClr val="000000"/>
                </a:solidFill>
                <a:latin typeface="Times New Roman" panose="02020603050405020304" pitchFamily="18" charset="0"/>
              </a:rPr>
              <a:t>Что </a:t>
            </a:r>
            <a:r>
              <a:rPr lang="ru-RU" dirty="0" smtClean="0">
                <a:solidFill>
                  <a:srgbClr val="000000"/>
                </a:solidFill>
                <a:latin typeface="Times New Roman" panose="02020603050405020304" pitchFamily="18" charset="0"/>
              </a:rPr>
              <a:t>это? </a:t>
            </a:r>
            <a:r>
              <a:rPr lang="ru-RU" u="sng" dirty="0" smtClean="0">
                <a:solidFill>
                  <a:srgbClr val="000000"/>
                </a:solidFill>
                <a:latin typeface="Times New Roman" panose="02020603050405020304" pitchFamily="18" charset="0"/>
              </a:rPr>
              <a:t>Возможно</a:t>
            </a:r>
            <a:r>
              <a:rPr lang="ru-RU" u="sng" dirty="0">
                <a:solidFill>
                  <a:srgbClr val="000000"/>
                </a:solidFill>
                <a:latin typeface="Times New Roman" panose="02020603050405020304" pitchFamily="18" charset="0"/>
              </a:rPr>
              <a:t>, это</a:t>
            </a:r>
            <a:r>
              <a:rPr lang="ru-RU" u="sng" dirty="0" smtClean="0">
                <a:solidFill>
                  <a:srgbClr val="000000"/>
                </a:solidFill>
                <a:latin typeface="Times New Roman" panose="02020603050405020304" pitchFamily="18" charset="0"/>
              </a:rPr>
              <a:t>:</a:t>
            </a:r>
            <a:endParaRPr lang="ru-RU" u="sng" dirty="0">
              <a:solidFill>
                <a:srgbClr val="000000"/>
              </a:solidFill>
              <a:latin typeface="Times New Roman" panose="02020603050405020304" pitchFamily="18" charset="0"/>
            </a:endParaRPr>
          </a:p>
          <a:p>
            <a:r>
              <a:rPr lang="ru-RU" dirty="0">
                <a:solidFill>
                  <a:srgbClr val="000000"/>
                </a:solidFill>
                <a:latin typeface="Times New Roman" panose="02020603050405020304" pitchFamily="18" charset="0"/>
              </a:rPr>
              <a:t>Человек в костюме с галстуком-бабочкой, защемленным дверью лифта.</a:t>
            </a:r>
          </a:p>
          <a:p>
            <a:r>
              <a:rPr lang="ru-RU" dirty="0">
                <a:solidFill>
                  <a:srgbClr val="000000"/>
                </a:solidFill>
                <a:latin typeface="Times New Roman" panose="02020603050405020304" pitchFamily="18" charset="0"/>
              </a:rPr>
              <a:t>Или бабочка, взбирающаяся по веревке вверх.</a:t>
            </a:r>
          </a:p>
          <a:p>
            <a:r>
              <a:rPr lang="ru-RU" dirty="0">
                <a:solidFill>
                  <a:srgbClr val="000000"/>
                </a:solidFill>
                <a:latin typeface="Times New Roman" panose="02020603050405020304" pitchFamily="18" charset="0"/>
              </a:rPr>
              <a:t>Геометрическая задача.</a:t>
            </a:r>
          </a:p>
          <a:p>
            <a:r>
              <a:rPr lang="ru-RU" dirty="0">
                <a:solidFill>
                  <a:srgbClr val="000000"/>
                </a:solidFill>
                <a:latin typeface="Times New Roman" panose="02020603050405020304" pitchFamily="18" charset="0"/>
              </a:rPr>
              <a:t>Флюгер на крыше дома (или какой либо рисунок на крыше).</a:t>
            </a:r>
          </a:p>
          <a:p>
            <a:r>
              <a:rPr lang="ru-RU" dirty="0">
                <a:solidFill>
                  <a:srgbClr val="000000"/>
                </a:solidFill>
                <a:latin typeface="Times New Roman" panose="02020603050405020304" pitchFamily="18" charset="0"/>
              </a:rPr>
              <a:t>Песочные часы, стоящие на столе.</a:t>
            </a:r>
          </a:p>
          <a:p>
            <a:r>
              <a:rPr lang="ru-RU" dirty="0">
                <a:solidFill>
                  <a:srgbClr val="000000"/>
                </a:solidFill>
                <a:latin typeface="Times New Roman" panose="02020603050405020304" pitchFamily="18" charset="0"/>
              </a:rPr>
              <a:t>Два громкоговорителя на столбе.</a:t>
            </a:r>
          </a:p>
          <a:p>
            <a:r>
              <a:rPr lang="ru-RU" dirty="0">
                <a:solidFill>
                  <a:srgbClr val="000000"/>
                </a:solidFill>
                <a:latin typeface="Times New Roman" panose="02020603050405020304" pitchFamily="18" charset="0"/>
              </a:rPr>
              <a:t>Шкаф с ручками.</a:t>
            </a:r>
          </a:p>
          <a:p>
            <a:r>
              <a:rPr lang="ru-RU" dirty="0">
                <a:solidFill>
                  <a:srgbClr val="000000"/>
                </a:solidFill>
                <a:latin typeface="Times New Roman" panose="02020603050405020304" pitchFamily="18" charset="0"/>
              </a:rPr>
              <a:t>Два клювика птиц.</a:t>
            </a:r>
          </a:p>
          <a:p>
            <a:r>
              <a:rPr lang="ru-RU" dirty="0">
                <a:solidFill>
                  <a:srgbClr val="000000"/>
                </a:solidFill>
                <a:latin typeface="Times New Roman" panose="02020603050405020304" pitchFamily="18" charset="0"/>
              </a:rPr>
              <a:t>Подарочная коробочка.</a:t>
            </a:r>
          </a:p>
          <a:p>
            <a:r>
              <a:rPr lang="ru-RU" dirty="0">
                <a:solidFill>
                  <a:srgbClr val="000000"/>
                </a:solidFill>
                <a:latin typeface="Times New Roman" panose="02020603050405020304" pitchFamily="18" charset="0"/>
              </a:rPr>
              <a:t>Ручки двери с двух сторон.</a:t>
            </a:r>
          </a:p>
          <a:p>
            <a:r>
              <a:rPr lang="ru-RU" dirty="0">
                <a:solidFill>
                  <a:srgbClr val="000000"/>
                </a:solidFill>
                <a:latin typeface="Times New Roman" panose="02020603050405020304" pitchFamily="18" charset="0"/>
              </a:rPr>
              <a:t>Закрытое окно.</a:t>
            </a:r>
          </a:p>
          <a:p>
            <a:r>
              <a:rPr lang="ru-RU" dirty="0">
                <a:solidFill>
                  <a:srgbClr val="000000"/>
                </a:solidFill>
                <a:latin typeface="Times New Roman" panose="02020603050405020304" pitchFamily="18" charset="0"/>
              </a:rPr>
              <a:t>Стрекоза над дорогой.</a:t>
            </a:r>
            <a:endParaRPr lang="ru-RU" dirty="0" smtClean="0">
              <a:solidFill>
                <a:srgbClr val="000000"/>
              </a:solidFill>
              <a:latin typeface="Times New Roman" panose="02020603050405020304" pitchFamily="18" charset="0"/>
            </a:endParaRPr>
          </a:p>
          <a:p>
            <a:endParaRPr lang="ru-RU" b="0" i="0" dirty="0">
              <a:solidFill>
                <a:srgbClr val="000000"/>
              </a:solidFill>
              <a:effectLst/>
              <a:latin typeface="Times New Roman" panose="02020603050405020304" pitchFamily="18" charset="0"/>
            </a:endParaRPr>
          </a:p>
          <a:p>
            <a:endParaRPr lang="ru-RU" sz="1100" b="0" i="0" dirty="0">
              <a:solidFill>
                <a:srgbClr val="000000"/>
              </a:solidFill>
              <a:effectLst/>
              <a:latin typeface="Calibri" panose="020F0502020204030204" pitchFamily="34" charset="0"/>
            </a:endParaRPr>
          </a:p>
        </p:txBody>
      </p:sp>
      <p:pic>
        <p:nvPicPr>
          <p:cNvPr id="4" name="Рисунок 3"/>
          <p:cNvPicPr>
            <a:picLocks noChangeAspect="1"/>
          </p:cNvPicPr>
          <p:nvPr/>
        </p:nvPicPr>
        <p:blipFill>
          <a:blip r:embed="rId2"/>
          <a:stretch>
            <a:fillRect/>
          </a:stretch>
        </p:blipFill>
        <p:spPr>
          <a:xfrm>
            <a:off x="8582141" y="3193973"/>
            <a:ext cx="3152776" cy="3152776"/>
          </a:xfrm>
          <a:prstGeom prst="rect">
            <a:avLst/>
          </a:prstGeom>
        </p:spPr>
      </p:pic>
    </p:spTree>
    <p:extLst>
      <p:ext uri="{BB962C8B-B14F-4D97-AF65-F5344CB8AC3E}">
        <p14:creationId xmlns:p14="http://schemas.microsoft.com/office/powerpoint/2010/main" val="14907090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2878" y="205419"/>
            <a:ext cx="11413474" cy="6632585"/>
          </a:xfrm>
          <a:prstGeom prst="rect">
            <a:avLst/>
          </a:prstGeom>
        </p:spPr>
        <p:txBody>
          <a:bodyPr wrap="square">
            <a:spAutoFit/>
          </a:bodyPr>
          <a:lstStyle/>
          <a:p>
            <a:pPr algn="ctr"/>
            <a:r>
              <a:rPr lang="ru-RU" b="1" dirty="0" smtClean="0">
                <a:solidFill>
                  <a:srgbClr val="000000"/>
                </a:solidFill>
                <a:latin typeface="Times New Roman" panose="02020603050405020304" pitchFamily="18" charset="0"/>
              </a:rPr>
              <a:t> </a:t>
            </a:r>
            <a:r>
              <a:rPr lang="ru-RU" b="1" dirty="0">
                <a:solidFill>
                  <a:srgbClr val="000000"/>
                </a:solidFill>
                <a:latin typeface="Times New Roman" panose="02020603050405020304" pitchFamily="18" charset="0"/>
              </a:rPr>
              <a:t>«Фантастические гипотезы </a:t>
            </a:r>
            <a:r>
              <a:rPr lang="ru-RU" b="1" i="1" dirty="0">
                <a:solidFill>
                  <a:srgbClr val="000000"/>
                </a:solidFill>
                <a:latin typeface="Times New Roman" panose="02020603050405020304" pitchFamily="18" charset="0"/>
              </a:rPr>
              <a:t>«Если бы…»</a:t>
            </a:r>
            <a:endParaRPr lang="ru-RU" b="1" dirty="0">
              <a:solidFill>
                <a:srgbClr val="000000"/>
              </a:solidFill>
              <a:latin typeface="Calibri" panose="020F0502020204030204" pitchFamily="34" charset="0"/>
            </a:endParaRPr>
          </a:p>
          <a:p>
            <a:r>
              <a:rPr lang="ru-RU" u="sng" dirty="0">
                <a:solidFill>
                  <a:srgbClr val="000000"/>
                </a:solidFill>
                <a:latin typeface="Times New Roman" panose="02020603050405020304" pitchFamily="18" charset="0"/>
              </a:rPr>
              <a:t>Цель</a:t>
            </a:r>
            <a:r>
              <a:rPr lang="ru-RU" dirty="0">
                <a:solidFill>
                  <a:srgbClr val="000000"/>
                </a:solidFill>
                <a:latin typeface="Times New Roman" panose="02020603050405020304" pitchFamily="18" charset="0"/>
              </a:rPr>
              <a:t>: развитие воображения, развитие гибкости мышления.</a:t>
            </a:r>
            <a:endParaRPr lang="ru-RU"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Инструкция: - В основе упражнения очень простое и давно известное выражение </a:t>
            </a:r>
            <a:r>
              <a:rPr lang="ru-RU" i="1" dirty="0">
                <a:solidFill>
                  <a:srgbClr val="000000"/>
                </a:solidFill>
                <a:latin typeface="Times New Roman" panose="02020603050405020304" pitchFamily="18" charset="0"/>
              </a:rPr>
              <a:t>«Если бы…»</a:t>
            </a:r>
            <a:r>
              <a:rPr lang="ru-RU" dirty="0">
                <a:solidFill>
                  <a:srgbClr val="000000"/>
                </a:solidFill>
                <a:latin typeface="Times New Roman" panose="02020603050405020304" pitchFamily="18" charset="0"/>
              </a:rPr>
              <a:t>, именно это словосочетание запускает у нас свободное фантазирование. </a:t>
            </a:r>
            <a:r>
              <a:rPr lang="ru-RU" i="1" dirty="0">
                <a:solidFill>
                  <a:srgbClr val="000000"/>
                </a:solidFill>
                <a:latin typeface="Times New Roman" panose="02020603050405020304" pitchFamily="18" charset="0"/>
              </a:rPr>
              <a:t>«Кабы я была царица…»</a:t>
            </a:r>
            <a:r>
              <a:rPr lang="ru-RU" dirty="0">
                <a:solidFill>
                  <a:srgbClr val="000000"/>
                </a:solidFill>
                <a:latin typeface="Times New Roman" panose="02020603050405020304" pitchFamily="18" charset="0"/>
              </a:rPr>
              <a:t>, </a:t>
            </a:r>
            <a:r>
              <a:rPr lang="ru-RU" i="1" dirty="0">
                <a:solidFill>
                  <a:srgbClr val="000000"/>
                </a:solidFill>
                <a:latin typeface="Times New Roman" panose="02020603050405020304" pitchFamily="18" charset="0"/>
              </a:rPr>
              <a:t>«Кабы не было зимы, в городах и селах…»</a:t>
            </a:r>
            <a:r>
              <a:rPr lang="ru-RU" dirty="0">
                <a:solidFill>
                  <a:srgbClr val="000000"/>
                </a:solidFill>
                <a:latin typeface="Times New Roman" panose="02020603050405020304" pitchFamily="18" charset="0"/>
              </a:rPr>
              <a:t>, </a:t>
            </a:r>
            <a:r>
              <a:rPr lang="ru-RU" i="1" dirty="0">
                <a:solidFill>
                  <a:srgbClr val="000000"/>
                </a:solidFill>
                <a:latin typeface="Times New Roman" panose="02020603050405020304" pitchFamily="18" charset="0"/>
              </a:rPr>
              <a:t>«Если б мишки были пчелами…»</a:t>
            </a:r>
            <a:r>
              <a:rPr lang="ru-RU" dirty="0">
                <a:solidFill>
                  <a:srgbClr val="000000"/>
                </a:solidFill>
                <a:latin typeface="Times New Roman" panose="02020603050405020304" pitchFamily="18" charset="0"/>
              </a:rPr>
              <a:t>, </a:t>
            </a:r>
            <a:r>
              <a:rPr lang="ru-RU" i="1" dirty="0">
                <a:solidFill>
                  <a:srgbClr val="000000"/>
                </a:solidFill>
                <a:latin typeface="Times New Roman" panose="02020603050405020304" pitchFamily="18" charset="0"/>
              </a:rPr>
              <a:t>«Если б я был султан…»</a:t>
            </a:r>
            <a:r>
              <a:rPr lang="ru-RU" dirty="0">
                <a:solidFill>
                  <a:srgbClr val="000000"/>
                </a:solidFill>
                <a:latin typeface="Times New Roman" panose="02020603050405020304" pitchFamily="18" charset="0"/>
              </a:rPr>
              <a:t> Знакомо? Вспомните детские игры!</a:t>
            </a:r>
            <a:endParaRPr lang="ru-RU"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Предлагаю сейчас поиграть и пофантазировать в </a:t>
            </a:r>
            <a:r>
              <a:rPr lang="ru-RU" i="1" dirty="0">
                <a:solidFill>
                  <a:srgbClr val="000000"/>
                </a:solidFill>
                <a:latin typeface="Times New Roman" panose="02020603050405020304" pitchFamily="18" charset="0"/>
              </a:rPr>
              <a:t>«Если бы…»</a:t>
            </a:r>
            <a:r>
              <a:rPr lang="ru-RU" dirty="0">
                <a:solidFill>
                  <a:srgbClr val="000000"/>
                </a:solidFill>
                <a:latin typeface="Times New Roman" panose="02020603050405020304" pitchFamily="18" charset="0"/>
              </a:rPr>
              <a:t>. Каждая команда придумает свой вариант, чтобы закончить предложение, которое начинается с </a:t>
            </a:r>
            <a:r>
              <a:rPr lang="ru-RU" i="1" dirty="0">
                <a:solidFill>
                  <a:srgbClr val="000000"/>
                </a:solidFill>
                <a:latin typeface="Times New Roman" panose="02020603050405020304" pitchFamily="18" charset="0"/>
              </a:rPr>
              <a:t>«Если бы…»</a:t>
            </a:r>
            <a:r>
              <a:rPr lang="ru-RU" dirty="0">
                <a:solidFill>
                  <a:srgbClr val="000000"/>
                </a:solidFill>
                <a:latin typeface="Times New Roman" panose="02020603050405020304" pitchFamily="18" charset="0"/>
              </a:rPr>
              <a:t>. Засчитывается балл той команде, у которой более оригинальный, но логический ответ.</a:t>
            </a:r>
            <a:endParaRPr lang="ru-RU"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 Если бы у вас было дерево, на котором растут деньги, то…</a:t>
            </a:r>
            <a:endParaRPr lang="ru-RU"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 Если бы вы поймали золотую рыбку, то …</a:t>
            </a:r>
            <a:endParaRPr lang="ru-RU"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 Если бы все люди стали бессмертными, то…</a:t>
            </a:r>
            <a:endParaRPr lang="ru-RU"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 Если бы у вас был клон, который бы выполнял все ваши команды, то…</a:t>
            </a:r>
            <a:endParaRPr lang="ru-RU"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 Если бы я могла летать…</a:t>
            </a:r>
            <a:endParaRPr lang="ru-RU"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 Если бы я понимала язык животных и растений…</a:t>
            </a:r>
            <a:endParaRPr lang="ru-RU"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 Если бы люди сразу </a:t>
            </a:r>
            <a:r>
              <a:rPr lang="ru-RU" i="1" dirty="0">
                <a:solidFill>
                  <a:srgbClr val="000000"/>
                </a:solidFill>
                <a:latin typeface="Times New Roman" panose="02020603050405020304" pitchFamily="18" charset="0"/>
              </a:rPr>
              <a:t>(в ту же минуту)</a:t>
            </a:r>
            <a:r>
              <a:rPr lang="ru-RU" dirty="0">
                <a:solidFill>
                  <a:srgbClr val="000000"/>
                </a:solidFill>
                <a:latin typeface="Times New Roman" panose="02020603050405020304" pitchFamily="18" charset="0"/>
              </a:rPr>
              <a:t> получали за свои дела…</a:t>
            </a:r>
            <a:endParaRPr lang="ru-RU"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 Если бы возродился СССР… .</a:t>
            </a:r>
            <a:endParaRPr lang="ru-RU"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 Если бы пропало слово “если”…</a:t>
            </a:r>
            <a:endParaRPr lang="ru-RU"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Время выполнения 15 минут</a:t>
            </a:r>
            <a:r>
              <a:rPr lang="ru-RU" dirty="0" smtClean="0">
                <a:solidFill>
                  <a:srgbClr val="000000"/>
                </a:solidFill>
                <a:latin typeface="Times New Roman" panose="02020603050405020304" pitchFamily="18" charset="0"/>
              </a:rPr>
              <a:t>.</a:t>
            </a:r>
            <a:endParaRPr lang="ru-RU" b="0" i="0" dirty="0">
              <a:solidFill>
                <a:srgbClr val="000000"/>
              </a:solidFill>
              <a:effectLst/>
              <a:latin typeface="Times New Roman" panose="02020603050405020304" pitchFamily="18" charset="0"/>
            </a:endParaRPr>
          </a:p>
          <a:p>
            <a:pPr algn="ctr"/>
            <a:r>
              <a:rPr lang="ru-RU" b="1" dirty="0" smtClean="0">
                <a:solidFill>
                  <a:srgbClr val="000000"/>
                </a:solidFill>
                <a:latin typeface="Times New Roman" panose="02020603050405020304" pitchFamily="18" charset="0"/>
              </a:rPr>
              <a:t> </a:t>
            </a:r>
            <a:r>
              <a:rPr lang="ru-RU" b="1" dirty="0">
                <a:solidFill>
                  <a:srgbClr val="000000"/>
                </a:solidFill>
                <a:latin typeface="Times New Roman" panose="02020603050405020304" pitchFamily="18" charset="0"/>
              </a:rPr>
              <a:t>«Закончи модель</a:t>
            </a:r>
            <a:r>
              <a:rPr lang="ru-RU" b="1" dirty="0" smtClean="0">
                <a:solidFill>
                  <a:srgbClr val="000000"/>
                </a:solidFill>
                <a:latin typeface="Times New Roman" panose="02020603050405020304" pitchFamily="18" charset="0"/>
              </a:rPr>
              <a:t>»</a:t>
            </a:r>
            <a:endParaRPr lang="ru-RU" dirty="0">
              <a:solidFill>
                <a:srgbClr val="000000"/>
              </a:solidFill>
              <a:latin typeface="Times New Roman" panose="02020603050405020304" pitchFamily="18" charset="0"/>
            </a:endParaRPr>
          </a:p>
          <a:p>
            <a:r>
              <a:rPr lang="ru-RU" dirty="0">
                <a:solidFill>
                  <a:srgbClr val="000000"/>
                </a:solidFill>
                <a:latin typeface="Times New Roman" panose="02020603050405020304" pitchFamily="18" charset="0"/>
              </a:rPr>
              <a:t>В заключение нашего мастер-класса, предлагаю вернуться к началу наших моделей, в которые вы включили ряд гибких навыков и попробовать расширить получившиеся модели новыми качествами на основе опыта, полученного сегодня. Время работы -5 минут</a:t>
            </a:r>
            <a:r>
              <a:rPr lang="ru-RU" dirty="0" smtClean="0">
                <a:solidFill>
                  <a:srgbClr val="000000"/>
                </a:solidFill>
                <a:latin typeface="Times New Roman" panose="02020603050405020304" pitchFamily="18" charset="0"/>
              </a:rPr>
              <a:t>.</a:t>
            </a:r>
            <a:endParaRPr lang="ru-RU" dirty="0">
              <a:solidFill>
                <a:srgbClr val="000000"/>
              </a:solidFill>
              <a:latin typeface="Times New Roman" panose="02020603050405020304" pitchFamily="18" charset="0"/>
            </a:endParaRPr>
          </a:p>
          <a:p>
            <a:r>
              <a:rPr lang="ru-RU" dirty="0">
                <a:solidFill>
                  <a:srgbClr val="000000"/>
                </a:solidFill>
                <a:latin typeface="Times New Roman" panose="02020603050405020304" pitchFamily="18" charset="0"/>
              </a:rPr>
              <a:t>Педагоги дорабатывают модели и делятся результатом.</a:t>
            </a:r>
          </a:p>
          <a:p>
            <a:endParaRPr lang="ru-RU" sz="1100" b="0" i="0" dirty="0">
              <a:solidFill>
                <a:srgbClr val="000000"/>
              </a:solidFill>
              <a:effectLst/>
              <a:latin typeface="Calibri" panose="020F0502020204030204" pitchFamily="34" charset="0"/>
            </a:endParaRPr>
          </a:p>
        </p:txBody>
      </p:sp>
    </p:spTree>
    <p:extLst>
      <p:ext uri="{BB962C8B-B14F-4D97-AF65-F5344CB8AC3E}">
        <p14:creationId xmlns:p14="http://schemas.microsoft.com/office/powerpoint/2010/main" val="38969365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380226" y="287656"/>
            <a:ext cx="10506973" cy="619208"/>
          </a:xfrm>
          <a:prstGeom prst="rect">
            <a:avLst/>
          </a:prstGeom>
        </p:spPr>
        <p:txBody>
          <a:bodyPr wrap="square">
            <a:spAutoFit/>
          </a:bodyPr>
          <a:lstStyle/>
          <a:p>
            <a:pPr lvl="0">
              <a:lnSpc>
                <a:spcPct val="107000"/>
              </a:lnSpc>
              <a:tabLst>
                <a:tab pos="457200" algn="l"/>
              </a:tabLst>
            </a:pPr>
            <a:endParaRPr lang="ru-RU"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ru-RU" sz="14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endParaRPr lang="ru-RU" sz="11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2" name="Прямоугольник 1"/>
          <p:cNvSpPr/>
          <p:nvPr/>
        </p:nvSpPr>
        <p:spPr>
          <a:xfrm>
            <a:off x="1773716" y="287656"/>
            <a:ext cx="10190601" cy="6186309"/>
          </a:xfrm>
          <a:prstGeom prst="rect">
            <a:avLst/>
          </a:prstGeom>
        </p:spPr>
        <p:txBody>
          <a:bodyPr wrap="square">
            <a:spAutoFit/>
          </a:bodyPr>
          <a:lstStyle/>
          <a:p>
            <a:r>
              <a:rPr lang="ru-RU" b="1" dirty="0">
                <a:solidFill>
                  <a:srgbClr val="000000"/>
                </a:solidFill>
                <a:latin typeface="Times New Roman" panose="02020603050405020304" pitchFamily="18" charset="0"/>
              </a:rPr>
              <a:t>Педагогическая мобильность- </a:t>
            </a:r>
            <a:r>
              <a:rPr lang="ru-RU" dirty="0">
                <a:solidFill>
                  <a:srgbClr val="000000"/>
                </a:solidFill>
                <a:latin typeface="Times New Roman" panose="02020603050405020304" pitchFamily="18" charset="0"/>
              </a:rPr>
              <a:t>способность личности педагога организовать </a:t>
            </a:r>
            <a:r>
              <a:rPr lang="ru-RU" dirty="0" err="1">
                <a:solidFill>
                  <a:srgbClr val="000000"/>
                </a:solidFill>
                <a:latin typeface="Times New Roman" panose="02020603050405020304" pitchFamily="18" charset="0"/>
              </a:rPr>
              <a:t>содеятельность</a:t>
            </a:r>
            <a:r>
              <a:rPr lang="ru-RU" dirty="0">
                <a:solidFill>
                  <a:srgbClr val="000000"/>
                </a:solidFill>
                <a:latin typeface="Times New Roman" panose="02020603050405020304" pitchFamily="18" charset="0"/>
              </a:rPr>
              <a:t> с другими субъектами образовательно-воспитательного процесса </a:t>
            </a:r>
            <a:r>
              <a:rPr lang="ru-RU" dirty="0" smtClean="0">
                <a:solidFill>
                  <a:srgbClr val="000000"/>
                </a:solidFill>
                <a:latin typeface="Times New Roman" panose="02020603050405020304" pitchFamily="18" charset="0"/>
              </a:rPr>
              <a:t>(дошкольниками, </a:t>
            </a:r>
            <a:r>
              <a:rPr lang="ru-RU" dirty="0">
                <a:solidFill>
                  <a:srgbClr val="000000"/>
                </a:solidFill>
                <a:latin typeface="Times New Roman" panose="02020603050405020304" pitchFamily="18" charset="0"/>
              </a:rPr>
              <a:t>их родителями, коллегами, администрацией, партнерами, представителями социума) в соответствии с целями и задачами современной концепции образования.</a:t>
            </a:r>
            <a:endParaRPr lang="ru-RU" dirty="0">
              <a:solidFill>
                <a:srgbClr val="000000"/>
              </a:solidFill>
              <a:latin typeface="Calibri" panose="020F0502020204030204" pitchFamily="34" charset="0"/>
            </a:endParaRPr>
          </a:p>
          <a:p>
            <a:endParaRPr lang="ru-RU" b="1" dirty="0" smtClean="0">
              <a:solidFill>
                <a:srgbClr val="000000"/>
              </a:solidFill>
              <a:latin typeface="Times New Roman" panose="02020603050405020304" pitchFamily="18" charset="0"/>
            </a:endParaRPr>
          </a:p>
          <a:p>
            <a:r>
              <a:rPr lang="ru-RU" b="1" dirty="0" smtClean="0">
                <a:solidFill>
                  <a:srgbClr val="000000"/>
                </a:solidFill>
                <a:latin typeface="Times New Roman" panose="02020603050405020304" pitchFamily="18" charset="0"/>
              </a:rPr>
              <a:t>Качества </a:t>
            </a:r>
            <a:r>
              <a:rPr lang="ru-RU" b="1" dirty="0">
                <a:solidFill>
                  <a:srgbClr val="000000"/>
                </a:solidFill>
                <a:latin typeface="Times New Roman" panose="02020603050405020304" pitchFamily="18" charset="0"/>
              </a:rPr>
              <a:t>профессионально мобильного </a:t>
            </a:r>
            <a:r>
              <a:rPr lang="ru-RU" b="1" dirty="0" smtClean="0">
                <a:solidFill>
                  <a:srgbClr val="000000"/>
                </a:solidFill>
                <a:latin typeface="Times New Roman" panose="02020603050405020304" pitchFamily="18" charset="0"/>
              </a:rPr>
              <a:t>педагога:</a:t>
            </a:r>
          </a:p>
          <a:p>
            <a:r>
              <a:rPr lang="ru-RU" dirty="0">
                <a:solidFill>
                  <a:srgbClr val="000000"/>
                </a:solidFill>
                <a:latin typeface="Times New Roman" panose="02020603050405020304" pitchFamily="18" charset="0"/>
              </a:rPr>
              <a:t>-</a:t>
            </a:r>
            <a:r>
              <a:rPr lang="ru-RU" dirty="0" smtClean="0">
                <a:solidFill>
                  <a:srgbClr val="000000"/>
                </a:solidFill>
                <a:latin typeface="Times New Roman" panose="02020603050405020304" pitchFamily="18" charset="0"/>
              </a:rPr>
              <a:t>активность</a:t>
            </a:r>
            <a:r>
              <a:rPr lang="ru-RU" dirty="0">
                <a:solidFill>
                  <a:srgbClr val="000000"/>
                </a:solidFill>
                <a:latin typeface="Times New Roman" panose="02020603050405020304" pitchFamily="18" charset="0"/>
              </a:rPr>
              <a:t>, </a:t>
            </a:r>
            <a:endParaRPr lang="ru-RU" dirty="0" smtClean="0">
              <a:solidFill>
                <a:srgbClr val="000000"/>
              </a:solidFill>
              <a:latin typeface="Times New Roman" panose="02020603050405020304" pitchFamily="18" charset="0"/>
            </a:endParaRPr>
          </a:p>
          <a:p>
            <a:r>
              <a:rPr lang="ru-RU" dirty="0">
                <a:solidFill>
                  <a:srgbClr val="000000"/>
                </a:solidFill>
                <a:latin typeface="Times New Roman" panose="02020603050405020304" pitchFamily="18" charset="0"/>
              </a:rPr>
              <a:t>-</a:t>
            </a:r>
            <a:r>
              <a:rPr lang="ru-RU" dirty="0" smtClean="0">
                <a:solidFill>
                  <a:srgbClr val="000000"/>
                </a:solidFill>
                <a:latin typeface="Times New Roman" panose="02020603050405020304" pitchFamily="18" charset="0"/>
              </a:rPr>
              <a:t>адаптивность</a:t>
            </a:r>
            <a:r>
              <a:rPr lang="ru-RU" dirty="0">
                <a:solidFill>
                  <a:srgbClr val="000000"/>
                </a:solidFill>
                <a:latin typeface="Times New Roman" panose="02020603050405020304" pitchFamily="18" charset="0"/>
              </a:rPr>
              <a:t>, </a:t>
            </a:r>
            <a:endParaRPr lang="ru-RU" dirty="0" smtClean="0">
              <a:solidFill>
                <a:srgbClr val="000000"/>
              </a:solidFill>
              <a:latin typeface="Times New Roman" panose="02020603050405020304" pitchFamily="18" charset="0"/>
            </a:endParaRPr>
          </a:p>
          <a:p>
            <a:r>
              <a:rPr lang="ru-RU" dirty="0">
                <a:solidFill>
                  <a:srgbClr val="000000"/>
                </a:solidFill>
                <a:latin typeface="Times New Roman" panose="02020603050405020304" pitchFamily="18" charset="0"/>
              </a:rPr>
              <a:t>-</a:t>
            </a:r>
            <a:r>
              <a:rPr lang="ru-RU" dirty="0" smtClean="0">
                <a:solidFill>
                  <a:srgbClr val="000000"/>
                </a:solidFill>
                <a:latin typeface="Times New Roman" panose="02020603050405020304" pitchFamily="18" charset="0"/>
              </a:rPr>
              <a:t>открытость</a:t>
            </a:r>
            <a:r>
              <a:rPr lang="ru-RU" dirty="0">
                <a:solidFill>
                  <a:srgbClr val="000000"/>
                </a:solidFill>
                <a:latin typeface="Times New Roman" panose="02020603050405020304" pitchFamily="18" charset="0"/>
              </a:rPr>
              <a:t>, </a:t>
            </a:r>
            <a:endParaRPr lang="ru-RU" dirty="0" smtClean="0">
              <a:solidFill>
                <a:srgbClr val="000000"/>
              </a:solidFill>
              <a:latin typeface="Times New Roman" panose="02020603050405020304" pitchFamily="18" charset="0"/>
            </a:endParaRPr>
          </a:p>
          <a:p>
            <a:r>
              <a:rPr lang="ru-RU" dirty="0">
                <a:solidFill>
                  <a:srgbClr val="000000"/>
                </a:solidFill>
                <a:latin typeface="Times New Roman" panose="02020603050405020304" pitchFamily="18" charset="0"/>
              </a:rPr>
              <a:t>-</a:t>
            </a:r>
            <a:r>
              <a:rPr lang="ru-RU" dirty="0" err="1" smtClean="0">
                <a:solidFill>
                  <a:srgbClr val="000000"/>
                </a:solidFill>
                <a:latin typeface="Times New Roman" panose="02020603050405020304" pitchFamily="18" charset="0"/>
              </a:rPr>
              <a:t>коммуникативность</a:t>
            </a:r>
            <a:r>
              <a:rPr lang="ru-RU" dirty="0">
                <a:solidFill>
                  <a:srgbClr val="000000"/>
                </a:solidFill>
                <a:latin typeface="Times New Roman" panose="02020603050405020304" pitchFamily="18" charset="0"/>
              </a:rPr>
              <a:t>, </a:t>
            </a:r>
            <a:endParaRPr lang="ru-RU" dirty="0" smtClean="0">
              <a:solidFill>
                <a:srgbClr val="000000"/>
              </a:solidFill>
              <a:latin typeface="Times New Roman" panose="02020603050405020304" pitchFamily="18" charset="0"/>
            </a:endParaRPr>
          </a:p>
          <a:p>
            <a:r>
              <a:rPr lang="ru-RU" dirty="0">
                <a:solidFill>
                  <a:srgbClr val="000000"/>
                </a:solidFill>
                <a:latin typeface="Times New Roman" panose="02020603050405020304" pitchFamily="18" charset="0"/>
              </a:rPr>
              <a:t>-</a:t>
            </a:r>
            <a:r>
              <a:rPr lang="ru-RU" dirty="0" smtClean="0">
                <a:solidFill>
                  <a:srgbClr val="000000"/>
                </a:solidFill>
                <a:latin typeface="Times New Roman" panose="02020603050405020304" pitchFamily="18" charset="0"/>
              </a:rPr>
              <a:t>креативность</a:t>
            </a:r>
            <a:r>
              <a:rPr lang="ru-RU" dirty="0">
                <a:solidFill>
                  <a:srgbClr val="000000"/>
                </a:solidFill>
                <a:latin typeface="Times New Roman" panose="02020603050405020304" pitchFamily="18" charset="0"/>
              </a:rPr>
              <a:t>, </a:t>
            </a:r>
            <a:endParaRPr lang="ru-RU" dirty="0" smtClean="0">
              <a:solidFill>
                <a:srgbClr val="000000"/>
              </a:solidFill>
              <a:latin typeface="Times New Roman" panose="02020603050405020304" pitchFamily="18" charset="0"/>
            </a:endParaRPr>
          </a:p>
          <a:p>
            <a:r>
              <a:rPr lang="ru-RU" dirty="0">
                <a:solidFill>
                  <a:srgbClr val="000000"/>
                </a:solidFill>
                <a:latin typeface="Times New Roman" panose="02020603050405020304" pitchFamily="18" charset="0"/>
              </a:rPr>
              <a:t>-</a:t>
            </a:r>
            <a:r>
              <a:rPr lang="ru-RU" dirty="0" smtClean="0">
                <a:solidFill>
                  <a:srgbClr val="000000"/>
                </a:solidFill>
                <a:latin typeface="Times New Roman" panose="02020603050405020304" pitchFamily="18" charset="0"/>
              </a:rPr>
              <a:t>компетентность.</a:t>
            </a:r>
          </a:p>
          <a:p>
            <a:endParaRPr lang="ru-RU" dirty="0" smtClean="0">
              <a:solidFill>
                <a:srgbClr val="000000"/>
              </a:solidFill>
              <a:latin typeface="Times New Roman" panose="02020603050405020304" pitchFamily="18" charset="0"/>
            </a:endParaRPr>
          </a:p>
          <a:p>
            <a:r>
              <a:rPr lang="ru-RU" b="1" dirty="0">
                <a:solidFill>
                  <a:srgbClr val="000000"/>
                </a:solidFill>
                <a:latin typeface="Times New Roman" panose="02020603050405020304" pitchFamily="18" charset="0"/>
              </a:rPr>
              <a:t>Выводы.</a:t>
            </a:r>
            <a:r>
              <a:rPr lang="ru-RU" dirty="0">
                <a:solidFill>
                  <a:srgbClr val="000000"/>
                </a:solidFill>
                <a:latin typeface="Times New Roman" panose="02020603050405020304" pitchFamily="18" charset="0"/>
              </a:rPr>
              <a:t> Сегодня мы убедились, что понятие современного педагога –многогранно и имеет преимущественное значение. </a:t>
            </a:r>
            <a:r>
              <a:rPr lang="ru-RU" u="sng" dirty="0">
                <a:solidFill>
                  <a:srgbClr val="000000"/>
                </a:solidFill>
                <a:latin typeface="Times New Roman" panose="02020603050405020304" pitchFamily="18" charset="0"/>
              </a:rPr>
              <a:t>Те личностные качества</a:t>
            </a:r>
            <a:r>
              <a:rPr lang="ru-RU" dirty="0">
                <a:solidFill>
                  <a:srgbClr val="000000"/>
                </a:solidFill>
                <a:latin typeface="Times New Roman" panose="02020603050405020304" pitchFamily="18" charset="0"/>
              </a:rPr>
              <a:t>, которые позволяют нам быть дисциплинированным, ответственным, лидером, иметь стратегическое и многозадачное мышление, инициативность, организационные навыки, </a:t>
            </a:r>
            <a:r>
              <a:rPr lang="ru-RU" u="sng" dirty="0">
                <a:solidFill>
                  <a:srgbClr val="000000"/>
                </a:solidFill>
                <a:latin typeface="Times New Roman" panose="02020603050405020304" pitchFamily="18" charset="0"/>
              </a:rPr>
              <a:t>помогут нам добиться </a:t>
            </a:r>
            <a:r>
              <a:rPr lang="ru-RU" dirty="0">
                <a:solidFill>
                  <a:srgbClr val="000000"/>
                </a:solidFill>
                <a:latin typeface="Times New Roman" panose="02020603050405020304" pitchFamily="18" charset="0"/>
              </a:rPr>
              <a:t>наиболее эффективных результатов в нашей работе, однако их необходимо развивать, создавая для этого подходящие условия, где навыки смогут не только продолжать свое формирование, но и отражаться в реальном </a:t>
            </a:r>
            <a:r>
              <a:rPr lang="ru-RU" dirty="0" smtClean="0">
                <a:solidFill>
                  <a:srgbClr val="000000"/>
                </a:solidFill>
                <a:latin typeface="Times New Roman" panose="02020603050405020304" pitchFamily="18" charset="0"/>
              </a:rPr>
              <a:t>поведении. По </a:t>
            </a:r>
            <a:r>
              <a:rPr lang="ru-RU" dirty="0">
                <a:solidFill>
                  <a:srgbClr val="000000"/>
                </a:solidFill>
                <a:latin typeface="Times New Roman" panose="02020603050405020304" pitchFamily="18" charset="0"/>
              </a:rPr>
              <a:t>отношению к ребенку воспитатель не может соотноситься </a:t>
            </a:r>
            <a:r>
              <a:rPr lang="ru-RU" dirty="0" smtClean="0">
                <a:solidFill>
                  <a:srgbClr val="000000"/>
                </a:solidFill>
                <a:latin typeface="Times New Roman" panose="02020603050405020304" pitchFamily="18" charset="0"/>
              </a:rPr>
              <a:t>с понятием</a:t>
            </a:r>
            <a:r>
              <a:rPr lang="ru-RU" dirty="0">
                <a:solidFill>
                  <a:srgbClr val="000000"/>
                </a:solidFill>
                <a:latin typeface="Times New Roman" panose="02020603050405020304" pitchFamily="18" charset="0"/>
              </a:rPr>
              <a:t> </a:t>
            </a:r>
            <a:r>
              <a:rPr lang="ru-RU" i="1" dirty="0">
                <a:solidFill>
                  <a:srgbClr val="000000"/>
                </a:solidFill>
                <a:latin typeface="Times New Roman" panose="02020603050405020304" pitchFamily="18" charset="0"/>
              </a:rPr>
              <a:t>«вчерашний педагог»</a:t>
            </a:r>
            <a:r>
              <a:rPr lang="ru-RU" dirty="0">
                <a:solidFill>
                  <a:srgbClr val="000000"/>
                </a:solidFill>
                <a:latin typeface="Times New Roman" panose="02020603050405020304" pitchFamily="18" charset="0"/>
              </a:rPr>
              <a:t>, педагог- ключевая фигура, влияющая на развитие </a:t>
            </a:r>
            <a:r>
              <a:rPr lang="ru-RU" dirty="0" err="1">
                <a:solidFill>
                  <a:srgbClr val="000000"/>
                </a:solidFill>
                <a:latin typeface="Times New Roman" panose="02020603050405020304" pitchFamily="18" charset="0"/>
              </a:rPr>
              <a:t>soft</a:t>
            </a:r>
            <a:r>
              <a:rPr lang="ru-RU" dirty="0">
                <a:solidFill>
                  <a:srgbClr val="000000"/>
                </a:solidFill>
                <a:latin typeface="Times New Roman" panose="02020603050405020304" pitchFamily="18" charset="0"/>
              </a:rPr>
              <a:t> </a:t>
            </a:r>
            <a:r>
              <a:rPr lang="ru-RU" dirty="0" err="1">
                <a:solidFill>
                  <a:srgbClr val="000000"/>
                </a:solidFill>
                <a:latin typeface="Times New Roman" panose="02020603050405020304" pitchFamily="18" charset="0"/>
              </a:rPr>
              <a:t>skills</a:t>
            </a:r>
            <a:r>
              <a:rPr lang="ru-RU" dirty="0">
                <a:solidFill>
                  <a:srgbClr val="000000"/>
                </a:solidFill>
                <a:latin typeface="Times New Roman" panose="02020603050405020304" pitchFamily="18" charset="0"/>
              </a:rPr>
              <a:t> у детей дошкольного возраста. С какими качествами и компетенциями он войдет в мир ближайшего будущего- зависит от нас с вами.</a:t>
            </a:r>
            <a:endParaRPr lang="ru-RU" i="0" dirty="0">
              <a:solidFill>
                <a:srgbClr val="000000"/>
              </a:solidFill>
              <a:effectLst/>
              <a:latin typeface="Calibri" panose="020F0502020204030204" pitchFamily="34" charset="0"/>
            </a:endParaRPr>
          </a:p>
        </p:txBody>
      </p:sp>
    </p:spTree>
    <p:extLst>
      <p:ext uri="{BB962C8B-B14F-4D97-AF65-F5344CB8AC3E}">
        <p14:creationId xmlns:p14="http://schemas.microsoft.com/office/powerpoint/2010/main" val="2526468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xn--38-kmc.xn--80aafey1amqq.xn--d1acj3b/images/events/cover/80f563f9df1f5c5a8b7acc55d2301dcc_bi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4781" y="916207"/>
            <a:ext cx="8461967" cy="5633322"/>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2699639" y="175697"/>
            <a:ext cx="8872250" cy="523220"/>
          </a:xfrm>
          <a:prstGeom prst="rect">
            <a:avLst/>
          </a:prstGeom>
        </p:spPr>
        <p:txBody>
          <a:bodyPr wrap="square">
            <a:spAutoFit/>
          </a:bodyPr>
          <a:lstStyle/>
          <a:p>
            <a:pPr lvl="0"/>
            <a:r>
              <a:rPr lang="ru-RU" sz="2800" dirty="0">
                <a:solidFill>
                  <a:prstClr val="black"/>
                </a:solidFill>
                <a:latin typeface="Times New Roman" panose="02020603050405020304" pitchFamily="18" charset="0"/>
                <a:cs typeface="Times New Roman" panose="02020603050405020304" pitchFamily="18" charset="0"/>
              </a:rPr>
              <a:t>Удачи Вам и успехов!!! Верьте в себя, и все получится!!!</a:t>
            </a:r>
          </a:p>
        </p:txBody>
      </p:sp>
    </p:spTree>
    <p:extLst>
      <p:ext uri="{BB962C8B-B14F-4D97-AF65-F5344CB8AC3E}">
        <p14:creationId xmlns:p14="http://schemas.microsoft.com/office/powerpoint/2010/main" val="479468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18630" y="265028"/>
            <a:ext cx="10300771" cy="7203190"/>
          </a:xfrm>
          <a:prstGeom prst="rect">
            <a:avLst/>
          </a:prstGeom>
        </p:spPr>
        <p:txBody>
          <a:bodyPr wrap="square">
            <a:spAutoFit/>
          </a:bodyPr>
          <a:lstStyle/>
          <a:p>
            <a:pPr>
              <a:lnSpc>
                <a:spcPct val="107000"/>
              </a:lnSpc>
              <a:spcAft>
                <a:spcPts val="0"/>
              </a:spcAft>
            </a:pP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Актуальность</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На сегодняшний день темпы научно-технического прогресса таковы, что мир изменяется и преображается буквально на глазах. Так же ускоряется и социально-экономическое развитие, и чтобы поспевать за всеми изменениями, необходимо постоянно развивать компетенции для того, чтобы успешно достигать поставленных целей, грамотно использовать навыки, знания и способности в профессиональной деятельности.</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Для эффективной деятельности важны не только профессиональные навыки, но и дополнительные знания и умения, которые невозможно получить в университете: умение общаться, работать в команде, планировать свою деятельность, умение работать с информацией, стрессоустойчивость, креативность, ответственность и многие другие, которые в современном мире называют «</a:t>
            </a:r>
            <a:r>
              <a:rPr lang="ru-RU" dirty="0" err="1" smtClean="0">
                <a:effectLst/>
                <a:latin typeface="Times New Roman" panose="02020603050405020304" pitchFamily="18" charset="0"/>
                <a:ea typeface="Calibri" panose="020F0502020204030204" pitchFamily="34" charset="0"/>
                <a:cs typeface="Times New Roman" panose="02020603050405020304" pitchFamily="18" charset="0"/>
              </a:rPr>
              <a:t>soft</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dirty="0" err="1" smtClean="0">
                <a:effectLst/>
                <a:latin typeface="Times New Roman" panose="02020603050405020304" pitchFamily="18" charset="0"/>
                <a:ea typeface="Calibri" panose="020F0502020204030204" pitchFamily="34" charset="0"/>
                <a:cs typeface="Times New Roman" panose="02020603050405020304" pitchFamily="18" charset="0"/>
              </a:rPr>
              <a:t>skills</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навыками.</a:t>
            </a:r>
          </a:p>
          <a:p>
            <a:endParaRPr lang="ru-RU" b="1" dirty="0" smtClean="0">
              <a:solidFill>
                <a:srgbClr val="000000"/>
              </a:solidFill>
              <a:latin typeface="Times New Roman" panose="02020603050405020304" pitchFamily="18" charset="0"/>
            </a:endParaRPr>
          </a:p>
          <a:p>
            <a:r>
              <a:rPr lang="ru-RU" b="1" dirty="0" smtClean="0">
                <a:solidFill>
                  <a:srgbClr val="000000"/>
                </a:solidFill>
                <a:latin typeface="Times New Roman" panose="02020603050405020304" pitchFamily="18" charset="0"/>
              </a:rPr>
              <a:t>Цель</a:t>
            </a:r>
            <a:r>
              <a:rPr lang="ru-RU" dirty="0">
                <a:solidFill>
                  <a:srgbClr val="000000"/>
                </a:solidFill>
                <a:latin typeface="Times New Roman" panose="02020603050405020304" pitchFamily="18" charset="0"/>
              </a:rPr>
              <a:t> – развитие  личностного и профессионального потенциала педагогов через </a:t>
            </a:r>
            <a:r>
              <a:rPr lang="ru-RU" dirty="0" err="1">
                <a:solidFill>
                  <a:srgbClr val="000000"/>
                </a:solidFill>
                <a:latin typeface="Times New Roman" panose="02020603050405020304" pitchFamily="18" charset="0"/>
              </a:rPr>
              <a:t>soft</a:t>
            </a:r>
            <a:r>
              <a:rPr lang="ru-RU" dirty="0">
                <a:solidFill>
                  <a:srgbClr val="000000"/>
                </a:solidFill>
                <a:latin typeface="Times New Roman" panose="02020603050405020304" pitchFamily="18" charset="0"/>
              </a:rPr>
              <a:t> </a:t>
            </a:r>
            <a:r>
              <a:rPr lang="ru-RU" dirty="0" err="1">
                <a:solidFill>
                  <a:srgbClr val="000000"/>
                </a:solidFill>
                <a:latin typeface="Times New Roman" panose="02020603050405020304" pitchFamily="18" charset="0"/>
              </a:rPr>
              <a:t>skills</a:t>
            </a:r>
            <a:r>
              <a:rPr lang="ru-RU" dirty="0">
                <a:solidFill>
                  <a:srgbClr val="000000"/>
                </a:solidFill>
                <a:latin typeface="Times New Roman" panose="02020603050405020304" pitchFamily="18" charset="0"/>
              </a:rPr>
              <a:t> </a:t>
            </a:r>
            <a:r>
              <a:rPr lang="ru-RU" dirty="0" smtClean="0">
                <a:solidFill>
                  <a:srgbClr val="000000"/>
                </a:solidFill>
                <a:latin typeface="Times New Roman" panose="02020603050405020304" pitchFamily="18" charset="0"/>
              </a:rPr>
              <a:t>компетенции.</a:t>
            </a:r>
          </a:p>
          <a:p>
            <a:endParaRPr lang="ru-RU" b="1" u="sng" dirty="0" smtClean="0">
              <a:solidFill>
                <a:srgbClr val="000000"/>
              </a:solidFill>
              <a:latin typeface="Times New Roman" panose="02020603050405020304" pitchFamily="18" charset="0"/>
            </a:endParaRPr>
          </a:p>
          <a:p>
            <a:r>
              <a:rPr lang="ru-RU" b="1" u="sng" dirty="0" smtClean="0">
                <a:solidFill>
                  <a:srgbClr val="000000"/>
                </a:solidFill>
                <a:latin typeface="Times New Roman" panose="02020603050405020304" pitchFamily="18" charset="0"/>
              </a:rPr>
              <a:t>Задачи</a:t>
            </a:r>
            <a:r>
              <a:rPr lang="ru-RU" b="1" dirty="0">
                <a:solidFill>
                  <a:srgbClr val="000000"/>
                </a:solidFill>
                <a:latin typeface="Times New Roman" panose="02020603050405020304" pitchFamily="18" charset="0"/>
              </a:rPr>
              <a:t>:</a:t>
            </a:r>
            <a:endParaRPr lang="ru-RU" sz="1600"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-способствовать личностному росту педагогов;</a:t>
            </a:r>
            <a:endParaRPr lang="ru-RU" sz="1600"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 развивать коммуникативные </a:t>
            </a:r>
            <a:r>
              <a:rPr lang="ru-RU" dirty="0" smtClean="0">
                <a:solidFill>
                  <a:srgbClr val="000000"/>
                </a:solidFill>
                <a:latin typeface="Times New Roman" panose="02020603050405020304" pitchFamily="18" charset="0"/>
              </a:rPr>
              <a:t>навыки;</a:t>
            </a:r>
            <a:endParaRPr lang="ru-RU" sz="1600"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 развивать навыки эффективного мышления;</a:t>
            </a:r>
            <a:endParaRPr lang="ru-RU" sz="1600"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-способствовать преодолению психологических барьеров, мешающих полноценному самовыражению;</a:t>
            </a:r>
            <a:endParaRPr lang="ru-RU" sz="1600"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 способствовать развитию профессионально значимых качеств личности педагогов, навыков самопознания и рефлексии;</a:t>
            </a:r>
            <a:endParaRPr lang="ru-RU" sz="1600" dirty="0">
              <a:solidFill>
                <a:srgbClr val="000000"/>
              </a:solidFill>
              <a:latin typeface="Calibri" panose="020F0502020204030204" pitchFamily="34" charset="0"/>
            </a:endParaRPr>
          </a:p>
          <a:p>
            <a:r>
              <a:rPr lang="ru-RU" dirty="0">
                <a:solidFill>
                  <a:srgbClr val="000000"/>
                </a:solidFill>
                <a:latin typeface="Times New Roman" panose="02020603050405020304" pitchFamily="18" charset="0"/>
              </a:rPr>
              <a:t>- формировать внутреннюю позицию успешного педагога</a:t>
            </a:r>
            <a:r>
              <a:rPr lang="ru-RU" dirty="0" smtClean="0">
                <a:solidFill>
                  <a:srgbClr val="000000"/>
                </a:solidFill>
                <a:latin typeface="Times New Roman" panose="02020603050405020304" pitchFamily="18" charset="0"/>
              </a:rPr>
              <a:t>.</a:t>
            </a:r>
            <a:endParaRPr lang="ru-RU"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endParaRPr lang="ru-RU" b="1"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177317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159307" y="344578"/>
            <a:ext cx="9771960" cy="3648691"/>
          </a:xfrm>
          <a:prstGeom prst="rect">
            <a:avLst/>
          </a:prstGeom>
        </p:spPr>
        <p:txBody>
          <a:bodyPr wrap="square">
            <a:spAutoFit/>
          </a:bodyPr>
          <a:lstStyle/>
          <a:p>
            <a:pPr lvl="0">
              <a:lnSpc>
                <a:spcPct val="107000"/>
              </a:lnSpc>
            </a:pPr>
            <a:r>
              <a:rPr lang="ru-RU"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Ожидаемый результат</a:t>
            </a:r>
            <a:r>
              <a:rPr lang="ru-RU"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повышение профессионального потенциала педагогов в области развития социально-психологических навыков.</a:t>
            </a:r>
            <a:endParaRPr lang="ru-RU"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
            </a:r>
            <a:b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b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В простой модели профессиональных компетенций навыки разделяют на </a:t>
            </a:r>
            <a:r>
              <a:rPr lang="ru-RU" dirty="0" err="1" smtClean="0">
                <a:effectLst/>
                <a:latin typeface="Times New Roman" panose="02020603050405020304" pitchFamily="18" charset="0"/>
                <a:ea typeface="Calibri" panose="020F0502020204030204" pitchFamily="34" charset="0"/>
                <a:cs typeface="Times New Roman" panose="02020603050405020304" pitchFamily="18" charset="0"/>
              </a:rPr>
              <a:t>soft</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dirty="0" err="1" smtClean="0">
                <a:effectLst/>
                <a:latin typeface="Times New Roman" panose="02020603050405020304" pitchFamily="18" charset="0"/>
                <a:ea typeface="Calibri" panose="020F0502020204030204" pitchFamily="34" charset="0"/>
                <a:cs typeface="Times New Roman" panose="02020603050405020304" pitchFamily="18" charset="0"/>
              </a:rPr>
              <a:t>skills</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(гибкие) и </a:t>
            </a:r>
            <a:r>
              <a:rPr lang="ru-RU" dirty="0" err="1" smtClean="0">
                <a:effectLst/>
                <a:latin typeface="Times New Roman" panose="02020603050405020304" pitchFamily="18" charset="0"/>
                <a:ea typeface="Calibri" panose="020F0502020204030204" pitchFamily="34" charset="0"/>
                <a:cs typeface="Times New Roman" panose="02020603050405020304" pitchFamily="18" charset="0"/>
              </a:rPr>
              <a:t>hard</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dirty="0" err="1" smtClean="0">
                <a:effectLst/>
                <a:latin typeface="Times New Roman" panose="02020603050405020304" pitchFamily="18" charset="0"/>
                <a:ea typeface="Calibri" panose="020F0502020204030204" pitchFamily="34" charset="0"/>
                <a:cs typeface="Times New Roman" panose="02020603050405020304" pitchFamily="18" charset="0"/>
              </a:rPr>
              <a:t>skills</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(жесткие).</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r>
            <a:br>
              <a:rPr lang="ru-RU" dirty="0" smtClean="0">
                <a:effectLst/>
                <a:latin typeface="Times New Roman" panose="02020603050405020304" pitchFamily="18" charset="0"/>
                <a:ea typeface="Calibri" panose="020F0502020204030204" pitchFamily="34" charset="0"/>
                <a:cs typeface="Times New Roman" panose="02020603050405020304" pitchFamily="18" charset="0"/>
              </a:rPr>
            </a:br>
            <a:r>
              <a:rPr lang="ru-RU" b="1" dirty="0" err="1" smtClean="0">
                <a:effectLst/>
                <a:latin typeface="Times New Roman" panose="02020603050405020304" pitchFamily="18" charset="0"/>
                <a:ea typeface="Calibri" panose="020F0502020204030204" pitchFamily="34" charset="0"/>
                <a:cs typeface="Times New Roman" panose="02020603050405020304" pitchFamily="18" charset="0"/>
              </a:rPr>
              <a:t>Hard</a:t>
            </a: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b="1" dirty="0" err="1" smtClean="0">
                <a:effectLst/>
                <a:latin typeface="Times New Roman" panose="02020603050405020304" pitchFamily="18" charset="0"/>
                <a:ea typeface="Calibri" panose="020F0502020204030204" pitchFamily="34" charset="0"/>
                <a:cs typeface="Times New Roman" panose="02020603050405020304" pitchFamily="18" charset="0"/>
              </a:rPr>
              <a:t>skills</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 узкие профессиональные навыки, которые нужны для решения конкретных задач в повседневной работе.</a:t>
            </a:r>
            <a:br>
              <a:rPr lang="ru-RU" dirty="0" smtClean="0">
                <a:effectLst/>
                <a:latin typeface="Times New Roman" panose="02020603050405020304" pitchFamily="18" charset="0"/>
                <a:ea typeface="Calibri" panose="020F0502020204030204" pitchFamily="34" charset="0"/>
                <a:cs typeface="Times New Roman" panose="02020603050405020304" pitchFamily="18" charset="0"/>
              </a:rPr>
            </a:b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Например, </a:t>
            </a:r>
            <a:r>
              <a:rPr lang="ru-RU" dirty="0">
                <a:latin typeface="Calibri" panose="020F0502020204030204" pitchFamily="34" charset="0"/>
                <a:ea typeface="Calibri" panose="020F0502020204030204" pitchFamily="34" charset="0"/>
                <a:cs typeface="Times New Roman" panose="02020603050405020304" pitchFamily="18" charset="0"/>
              </a:rPr>
              <a:t>з</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нание иностранного языка</a:t>
            </a:r>
            <a:r>
              <a:rPr lang="ru-RU" dirty="0" smtClean="0">
                <a:latin typeface="Calibri" panose="020F0502020204030204" pitchFamily="34" charset="0"/>
                <a:ea typeface="Calibri" panose="020F0502020204030204" pitchFamily="34" charset="0"/>
                <a:cs typeface="Times New Roman" panose="02020603050405020304" pitchFamily="18" charset="0"/>
              </a:rPr>
              <a:t>, </a:t>
            </a:r>
            <a:r>
              <a:rPr lang="ru-RU" dirty="0" smtClean="0">
                <a:latin typeface="Times New Roman" panose="02020603050405020304" pitchFamily="18" charset="0"/>
                <a:ea typeface="Calibri" panose="020F0502020204030204" pitchFamily="34" charset="0"/>
                <a:cs typeface="Times New Roman" panose="02020603050405020304" pitchFamily="18" charset="0"/>
              </a:rPr>
              <a:t>у</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мение программировать</a:t>
            </a:r>
            <a:r>
              <a:rPr lang="ru-RU" dirty="0" smtClean="0">
                <a:latin typeface="Calibri" panose="020F0502020204030204" pitchFamily="34" charset="0"/>
                <a:ea typeface="Calibri" panose="020F0502020204030204" pitchFamily="34" charset="0"/>
                <a:cs typeface="Times New Roman" panose="02020603050405020304" pitchFamily="18" charset="0"/>
              </a:rPr>
              <a:t>, </a:t>
            </a:r>
            <a:r>
              <a:rPr lang="ru-RU" dirty="0" smtClean="0">
                <a:latin typeface="Times New Roman" panose="02020603050405020304" pitchFamily="18" charset="0"/>
                <a:ea typeface="Calibri" panose="020F0502020204030204" pitchFamily="34" charset="0"/>
                <a:cs typeface="Times New Roman" panose="02020603050405020304" pitchFamily="18" charset="0"/>
              </a:rPr>
              <a:t>н</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авык вождения автомобиля, самолета, навык </a:t>
            </a:r>
            <a:r>
              <a:rPr lang="ru-RU" dirty="0" err="1" smtClean="0">
                <a:effectLst/>
                <a:latin typeface="Times New Roman" panose="02020603050405020304" pitchFamily="18" charset="0"/>
                <a:ea typeface="Calibri" panose="020F0502020204030204" pitchFamily="34" charset="0"/>
                <a:cs typeface="Times New Roman" panose="02020603050405020304" pitchFamily="18" charset="0"/>
              </a:rPr>
              <a:t>скорочтения</a:t>
            </a:r>
            <a:r>
              <a:rPr lang="ru-RU" dirty="0">
                <a:latin typeface="Calibri" panose="020F0502020204030204" pitchFamily="34" charset="0"/>
                <a:ea typeface="Calibri" panose="020F0502020204030204" pitchFamily="34" charset="0"/>
                <a:cs typeface="Times New Roman" panose="02020603050405020304" pitchFamily="18" charset="0"/>
              </a:rPr>
              <a:t> </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и т. </a:t>
            </a:r>
            <a:r>
              <a:rPr lang="ru-RU" dirty="0" smtClean="0">
                <a:latin typeface="Times New Roman" panose="02020603050405020304" pitchFamily="18" charset="0"/>
                <a:ea typeface="Calibri" panose="020F0502020204030204" pitchFamily="34" charset="0"/>
                <a:cs typeface="Times New Roman" panose="02020603050405020304" pitchFamily="18" charset="0"/>
              </a:rPr>
              <a:t>д.</a:t>
            </a:r>
            <a:endParaRPr lang="ru-RU"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Прямоугольник 4"/>
          <p:cNvSpPr/>
          <p:nvPr/>
        </p:nvSpPr>
        <p:spPr>
          <a:xfrm>
            <a:off x="2159307" y="3425261"/>
            <a:ext cx="9771960" cy="3813352"/>
          </a:xfrm>
          <a:prstGeom prst="rect">
            <a:avLst/>
          </a:prstGeom>
        </p:spPr>
        <p:txBody>
          <a:bodyPr wrap="square">
            <a:spAutoFit/>
          </a:bodyPr>
          <a:lstStyle/>
          <a:p>
            <a:pPr>
              <a:lnSpc>
                <a:spcPct val="107000"/>
              </a:lnSpc>
              <a:spcAft>
                <a:spcPts val="0"/>
              </a:spcAft>
            </a:pPr>
            <a:r>
              <a:rPr lang="ru-RU" b="1" dirty="0" err="1" smtClean="0">
                <a:effectLst/>
                <a:latin typeface="Times New Roman" panose="02020603050405020304" pitchFamily="18" charset="0"/>
                <a:ea typeface="Calibri" panose="020F0502020204030204" pitchFamily="34" charset="0"/>
                <a:cs typeface="Times New Roman" panose="02020603050405020304" pitchFamily="18" charset="0"/>
              </a:rPr>
              <a:t>Soft</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b="1" dirty="0" err="1" smtClean="0">
                <a:effectLst/>
                <a:latin typeface="Times New Roman" panose="02020603050405020304" pitchFamily="18" charset="0"/>
                <a:ea typeface="Calibri" panose="020F0502020204030204" pitchFamily="34" charset="0"/>
                <a:cs typeface="Times New Roman" panose="02020603050405020304" pitchFamily="18" charset="0"/>
              </a:rPr>
              <a:t>skills</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(софт </a:t>
            </a:r>
            <a:r>
              <a:rPr lang="ru-RU" dirty="0" err="1" smtClean="0">
                <a:effectLst/>
                <a:latin typeface="Times New Roman" panose="02020603050405020304" pitchFamily="18" charset="0"/>
                <a:ea typeface="Calibri" panose="020F0502020204030204" pitchFamily="34" charset="0"/>
                <a:cs typeface="Times New Roman" panose="02020603050405020304" pitchFamily="18" charset="0"/>
              </a:rPr>
              <a:t>скиллз</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мягкие навыки, гибкие навыки) — под этим термином подразумевают широкий спектр умений. Он включает умение организовывать командную работу, вести переговоры и договариваться с людьми, креативность, способность учиться и адаптироваться к изменениям.</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b="1" dirty="0" err="1" smtClean="0">
                <a:effectLst/>
                <a:latin typeface="Times New Roman" panose="02020603050405020304" pitchFamily="18" charset="0"/>
                <a:ea typeface="Calibri" panose="020F0502020204030204" pitchFamily="34" charset="0"/>
                <a:cs typeface="Times New Roman" panose="02020603050405020304" pitchFamily="18" charset="0"/>
              </a:rPr>
              <a:t>Soft</a:t>
            </a: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b="1" dirty="0" err="1" smtClean="0">
                <a:effectLst/>
                <a:latin typeface="Times New Roman" panose="02020603050405020304" pitchFamily="18" charset="0"/>
                <a:ea typeface="Calibri" panose="020F0502020204030204" pitchFamily="34" charset="0"/>
                <a:cs typeface="Times New Roman" panose="02020603050405020304" pitchFamily="18" charset="0"/>
              </a:rPr>
              <a:t>skills</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 </a:t>
            </a:r>
            <a:r>
              <a:rPr lang="ru-RU" dirty="0" err="1" smtClean="0">
                <a:effectLst/>
                <a:latin typeface="Times New Roman" panose="02020603050405020304" pitchFamily="18" charset="0"/>
                <a:ea typeface="Calibri" panose="020F0502020204030204" pitchFamily="34" charset="0"/>
                <a:cs typeface="Times New Roman" panose="02020603050405020304" pitchFamily="18" charset="0"/>
              </a:rPr>
              <a:t>надпрофессиональные</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навыки, которые помогают решать жизненные задачи и работать с другими людьми.</a:t>
            </a:r>
            <a:br>
              <a:rPr lang="ru-RU" dirty="0" smtClean="0">
                <a:effectLst/>
                <a:latin typeface="Times New Roman" panose="02020603050405020304" pitchFamily="18" charset="0"/>
                <a:ea typeface="Calibri" panose="020F0502020204030204" pitchFamily="34" charset="0"/>
                <a:cs typeface="Times New Roman" panose="02020603050405020304" pitchFamily="18" charset="0"/>
              </a:rPr>
            </a:br>
            <a:endParaRPr lang="ru-RU"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Ученые из Гарварда, Стэнфорда и Фонда Карнеги выяснили, что «гибкие навыки» — это 85% успеха человека в профессии, жесткие составляют только 15%.</a:t>
            </a:r>
          </a:p>
          <a:p>
            <a:pPr>
              <a:lnSpc>
                <a:spcPct val="107000"/>
              </a:lnSpc>
              <a:spcAft>
                <a:spcPts val="0"/>
              </a:spcAft>
            </a:pPr>
            <a:endParaRPr lang="ru-RU" dirty="0">
              <a:latin typeface="Times New Roman" panose="02020603050405020304" pitchFamily="18" charset="0"/>
              <a:ea typeface="Calibri" panose="020F0502020204030204" pitchFamily="34" charset="0"/>
              <a:cs typeface="Times New Roman" panose="02020603050405020304" pitchFamily="18" charset="0"/>
            </a:endParaRPr>
          </a:p>
          <a:p>
            <a:pPr lvl="0">
              <a:lnSpc>
                <a:spcPct val="107000"/>
              </a:lnSpc>
            </a:pPr>
            <a:endParaRPr lang="ru-RU" sz="14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r>
            <a:br>
              <a:rPr lang="ru-RU" dirty="0" smtClean="0">
                <a:effectLst/>
                <a:latin typeface="Times New Roman" panose="02020603050405020304" pitchFamily="18" charset="0"/>
                <a:ea typeface="Calibri" panose="020F0502020204030204" pitchFamily="34" charset="0"/>
                <a:cs typeface="Times New Roman" panose="02020603050405020304" pitchFamily="18" charset="0"/>
              </a:rPr>
            </a:b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567767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03384" y="324435"/>
            <a:ext cx="11005850" cy="4421595"/>
          </a:xfrm>
          <a:prstGeom prst="rect">
            <a:avLst/>
          </a:prstGeom>
        </p:spPr>
        <p:txBody>
          <a:bodyPr wrap="square">
            <a:spAutoFit/>
          </a:bodyPr>
          <a:lstStyle/>
          <a:p>
            <a:pPr>
              <a:lnSpc>
                <a:spcPct val="107000"/>
              </a:lnSpc>
              <a:spcAft>
                <a:spcPts val="0"/>
              </a:spcAft>
            </a:pP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Сегодня, в связи с реализацией ФГОС ДО, с введением Профессионального стандарта «Педагог» в дошкольное образование, возрастают требования к профессионализму педагогов, работающих в дошкольном образовательном учреждении, развитию у него необходимых компетенций и навыков</a:t>
            </a: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Такие высокие требования обусловлены тем, что воспитатель находится в постоянном контакте с детьми, а потому должен способствовать гармоничному развитию и приобретению необходимых возрасту навыков и знаний. Чтобы в полной мере выполнять требования, которые профессиональный стандарт педагога по ФГОС выдвигает к воспитателям детского сада, необходимо педагогу быть креативным, ответственным, умеющим публично выступать, отстаивать свою точку зрения, другими словами обладать </a:t>
            </a:r>
            <a:r>
              <a:rPr lang="ru-RU" dirty="0" err="1" smtClean="0">
                <a:effectLst/>
                <a:latin typeface="Times New Roman" panose="02020603050405020304" pitchFamily="18" charset="0"/>
                <a:ea typeface="Calibri" panose="020F0502020204030204" pitchFamily="34" charset="0"/>
                <a:cs typeface="Times New Roman" panose="02020603050405020304" pitchFamily="18" charset="0"/>
              </a:rPr>
              <a:t>soft</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dirty="0" err="1" smtClean="0">
                <a:effectLst/>
                <a:latin typeface="Times New Roman" panose="02020603050405020304" pitchFamily="18" charset="0"/>
                <a:ea typeface="Calibri" panose="020F0502020204030204" pitchFamily="34" charset="0"/>
                <a:cs typeface="Times New Roman" panose="02020603050405020304" pitchFamily="18" charset="0"/>
              </a:rPr>
              <a:t>skills</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навыками.</a:t>
            </a:r>
          </a:p>
          <a:p>
            <a:pPr lvl="0"/>
            <a:endParaRPr lang="ru-RU"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lvl="0"/>
            <a:r>
              <a:rPr lang="ru-RU"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Как </a:t>
            </a:r>
            <a:r>
              <a:rPr lang="ru-RU"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же связаны «мягкие навыки» и педагогика?</a:t>
            </a:r>
            <a:r>
              <a:rPr lang="ru-RU"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Личностный ресурс педагога — один из главных факторов, влияющих на развитие детей. Чем младше дети, тем влияние личности педагога, как правило, выше. </a:t>
            </a:r>
            <a:r>
              <a:rPr lang="ru-RU" dirty="0">
                <a:solidFill>
                  <a:srgbClr val="000000"/>
                </a:solidFill>
                <a:latin typeface="Times New Roman" panose="02020603050405020304" pitchFamily="18" charset="0"/>
              </a:rPr>
              <a:t>И только педагог, обладающий необходимыми навыками, может развить их и в своих воспитанниках.</a:t>
            </a:r>
            <a:endParaRPr lang="ru-RU" dirty="0">
              <a:solidFill>
                <a:srgbClr val="000000"/>
              </a:solidFill>
              <a:latin typeface="Calibri" panose="020F0502020204030204" pitchFamily="34" charset="0"/>
            </a:endParaRPr>
          </a:p>
          <a:p>
            <a:pPr lvl="0"/>
            <a:r>
              <a:rPr lang="ru-RU" dirty="0">
                <a:solidFill>
                  <a:srgbClr val="000000"/>
                </a:solidFill>
                <a:latin typeface="Times New Roman" panose="02020603050405020304" pitchFamily="18" charset="0"/>
              </a:rPr>
              <a:t>То есть, важно понимать какой образ взрослого вы транслируете своим воспитанникам, и в какой среде они будут расти зависит результат – развитый воспитанник с креативным мышлением</a:t>
            </a:r>
            <a:r>
              <a:rPr lang="ru-RU" dirty="0" smtClean="0">
                <a:solidFill>
                  <a:srgbClr val="000000"/>
                </a:solidFill>
                <a:latin typeface="Times New Roman" panose="02020603050405020304" pitchFamily="18" charset="0"/>
              </a:rPr>
              <a:t>.</a:t>
            </a:r>
            <a:endParaRPr lang="ru-RU"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lvl="0" algn="ctr">
              <a:lnSpc>
                <a:spcPct val="107000"/>
              </a:lnSpc>
            </a:pPr>
            <a:r>
              <a:rPr lang="ru-RU"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                14 </a:t>
            </a:r>
            <a:r>
              <a:rPr lang="ru-RU"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важных «гибких навыков», которые помогут не потеряться в будущем</a:t>
            </a:r>
            <a:r>
              <a:rPr lang="ru-RU"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a:t>
            </a:r>
            <a:endParaRPr lang="ru-RU"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Объект 2"/>
          <p:cNvSpPr>
            <a:spLocks noGrp="1"/>
          </p:cNvSpPr>
          <p:nvPr>
            <p:ph sz="half" idx="1"/>
          </p:nvPr>
        </p:nvSpPr>
        <p:spPr>
          <a:xfrm>
            <a:off x="2577945" y="4879352"/>
            <a:ext cx="4439797" cy="2127377"/>
          </a:xfrm>
        </p:spPr>
        <p:txBody>
          <a:bodyPr>
            <a:normAutofit fontScale="85000" lnSpcReduction="20000"/>
          </a:bodyPr>
          <a:lstStyle/>
          <a:p>
            <a:pPr marL="0" lvl="0" indent="0" defTabSz="914400">
              <a:lnSpc>
                <a:spcPct val="107000"/>
              </a:lnSpc>
              <a:spcBef>
                <a:spcPts val="0"/>
              </a:spcBef>
              <a:buClrTx/>
              <a:buNone/>
            </a:pPr>
            <a:r>
              <a:rPr lang="ru-RU" sz="2100" dirty="0">
                <a:solidFill>
                  <a:prstClr val="black"/>
                </a:solidFill>
                <a:latin typeface="Times New Roman" panose="02020603050405020304" pitchFamily="18" charset="0"/>
                <a:ea typeface="Calibri" panose="020F0502020204030204" pitchFamily="34" charset="0"/>
              </a:rPr>
              <a:t>1.Коммуникация</a:t>
            </a:r>
            <a:br>
              <a:rPr lang="ru-RU" sz="2100" dirty="0">
                <a:solidFill>
                  <a:prstClr val="black"/>
                </a:solidFill>
                <a:latin typeface="Times New Roman" panose="02020603050405020304" pitchFamily="18" charset="0"/>
                <a:ea typeface="Calibri" panose="020F0502020204030204" pitchFamily="34" charset="0"/>
              </a:rPr>
            </a:br>
            <a:r>
              <a:rPr lang="ru-RU" sz="2100" dirty="0">
                <a:solidFill>
                  <a:prstClr val="black"/>
                </a:solidFill>
                <a:latin typeface="Times New Roman" panose="02020603050405020304" pitchFamily="18" charset="0"/>
                <a:ea typeface="Calibri" panose="020F0502020204030204" pitchFamily="34" charset="0"/>
              </a:rPr>
              <a:t>2.Критическое мышление</a:t>
            </a:r>
            <a:br>
              <a:rPr lang="ru-RU" sz="2100" dirty="0">
                <a:solidFill>
                  <a:prstClr val="black"/>
                </a:solidFill>
                <a:latin typeface="Times New Roman" panose="02020603050405020304" pitchFamily="18" charset="0"/>
                <a:ea typeface="Calibri" panose="020F0502020204030204" pitchFamily="34" charset="0"/>
              </a:rPr>
            </a:br>
            <a:r>
              <a:rPr lang="ru-RU" sz="2100" dirty="0" smtClean="0">
                <a:solidFill>
                  <a:prstClr val="black"/>
                </a:solidFill>
                <a:latin typeface="Times New Roman" panose="02020603050405020304" pitchFamily="18" charset="0"/>
                <a:ea typeface="Calibri" panose="020F0502020204030204" pitchFamily="34" charset="0"/>
              </a:rPr>
              <a:t>3.Клиентоориентированность/</a:t>
            </a:r>
            <a:r>
              <a:rPr lang="ru-RU" sz="2100" dirty="0" err="1" smtClean="0">
                <a:solidFill>
                  <a:prstClr val="black"/>
                </a:solidFill>
                <a:latin typeface="Times New Roman" panose="02020603050405020304" pitchFamily="18" charset="0"/>
                <a:ea typeface="Calibri" panose="020F0502020204030204" pitchFamily="34" charset="0"/>
              </a:rPr>
              <a:t>сервисность</a:t>
            </a:r>
            <a:r>
              <a:rPr lang="ru-RU" sz="2100" dirty="0">
                <a:solidFill>
                  <a:prstClr val="black"/>
                </a:solidFill>
                <a:latin typeface="Times New Roman" panose="02020603050405020304" pitchFamily="18" charset="0"/>
                <a:ea typeface="Calibri" panose="020F0502020204030204" pitchFamily="34" charset="0"/>
              </a:rPr>
              <a:t/>
            </a:r>
            <a:br>
              <a:rPr lang="ru-RU" sz="2100" dirty="0">
                <a:solidFill>
                  <a:prstClr val="black"/>
                </a:solidFill>
                <a:latin typeface="Times New Roman" panose="02020603050405020304" pitchFamily="18" charset="0"/>
                <a:ea typeface="Calibri" panose="020F0502020204030204" pitchFamily="34" charset="0"/>
              </a:rPr>
            </a:br>
            <a:r>
              <a:rPr lang="ru-RU" sz="2100" dirty="0">
                <a:solidFill>
                  <a:prstClr val="black"/>
                </a:solidFill>
                <a:latin typeface="Times New Roman" panose="02020603050405020304" pitchFamily="18" charset="0"/>
                <a:ea typeface="Calibri" panose="020F0502020204030204" pitchFamily="34" charset="0"/>
              </a:rPr>
              <a:t>4.Управление проектами, людьми и собой</a:t>
            </a:r>
            <a:br>
              <a:rPr lang="ru-RU" sz="2100" dirty="0">
                <a:solidFill>
                  <a:prstClr val="black"/>
                </a:solidFill>
                <a:latin typeface="Times New Roman" panose="02020603050405020304" pitchFamily="18" charset="0"/>
                <a:ea typeface="Calibri" panose="020F0502020204030204" pitchFamily="34" charset="0"/>
              </a:rPr>
            </a:br>
            <a:r>
              <a:rPr lang="ru-RU" sz="2100" dirty="0" smtClean="0">
                <a:solidFill>
                  <a:prstClr val="black"/>
                </a:solidFill>
                <a:latin typeface="Times New Roman" panose="02020603050405020304" pitchFamily="18" charset="0"/>
                <a:ea typeface="Calibri" panose="020F0502020204030204" pitchFamily="34" charset="0"/>
              </a:rPr>
              <a:t>5.Наставничество/</a:t>
            </a:r>
            <a:r>
              <a:rPr lang="ru-RU" sz="2100" dirty="0" err="1" smtClean="0">
                <a:solidFill>
                  <a:prstClr val="black"/>
                </a:solidFill>
                <a:latin typeface="Times New Roman" panose="02020603050405020304" pitchFamily="18" charset="0"/>
                <a:ea typeface="Calibri" panose="020F0502020204030204" pitchFamily="34" charset="0"/>
              </a:rPr>
              <a:t>менторинг</a:t>
            </a:r>
            <a:r>
              <a:rPr lang="ru-RU" sz="2100" dirty="0">
                <a:solidFill>
                  <a:prstClr val="black"/>
                </a:solidFill>
                <a:latin typeface="Times New Roman" panose="02020603050405020304" pitchFamily="18" charset="0"/>
                <a:ea typeface="Calibri" panose="020F0502020204030204" pitchFamily="34" charset="0"/>
              </a:rPr>
              <a:t/>
            </a:r>
            <a:br>
              <a:rPr lang="ru-RU" sz="2100" dirty="0">
                <a:solidFill>
                  <a:prstClr val="black"/>
                </a:solidFill>
                <a:latin typeface="Times New Roman" panose="02020603050405020304" pitchFamily="18" charset="0"/>
                <a:ea typeface="Calibri" panose="020F0502020204030204" pitchFamily="34" charset="0"/>
              </a:rPr>
            </a:br>
            <a:r>
              <a:rPr lang="ru-RU" sz="2100" dirty="0">
                <a:solidFill>
                  <a:prstClr val="black"/>
                </a:solidFill>
                <a:latin typeface="Times New Roman" panose="02020603050405020304" pitchFamily="18" charset="0"/>
                <a:ea typeface="Calibri" panose="020F0502020204030204" pitchFamily="34" charset="0"/>
              </a:rPr>
              <a:t>6.Решение проблем</a:t>
            </a:r>
            <a:br>
              <a:rPr lang="ru-RU" sz="2100" dirty="0">
                <a:solidFill>
                  <a:prstClr val="black"/>
                </a:solidFill>
                <a:latin typeface="Times New Roman" panose="02020603050405020304" pitchFamily="18" charset="0"/>
                <a:ea typeface="Calibri" panose="020F0502020204030204" pitchFamily="34" charset="0"/>
              </a:rPr>
            </a:br>
            <a:r>
              <a:rPr lang="ru-RU" sz="2100" dirty="0">
                <a:solidFill>
                  <a:prstClr val="black"/>
                </a:solidFill>
                <a:latin typeface="Times New Roman" panose="02020603050405020304" pitchFamily="18" charset="0"/>
                <a:ea typeface="Calibri" panose="020F0502020204030204" pitchFamily="34" charset="0"/>
              </a:rPr>
              <a:t>7.Принятие решений</a:t>
            </a:r>
            <a:br>
              <a:rPr lang="ru-RU" sz="2100" dirty="0">
                <a:solidFill>
                  <a:prstClr val="black"/>
                </a:solidFill>
                <a:latin typeface="Times New Roman" panose="02020603050405020304" pitchFamily="18" charset="0"/>
                <a:ea typeface="Calibri" panose="020F0502020204030204" pitchFamily="34" charset="0"/>
              </a:rPr>
            </a:br>
            <a:endParaRPr lang="ru-RU" sz="21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
        <p:nvSpPr>
          <p:cNvPr id="5" name="Объект 4"/>
          <p:cNvSpPr>
            <a:spLocks noGrp="1"/>
          </p:cNvSpPr>
          <p:nvPr>
            <p:ph sz="half" idx="2"/>
          </p:nvPr>
        </p:nvSpPr>
        <p:spPr>
          <a:xfrm>
            <a:off x="7179730" y="4746030"/>
            <a:ext cx="4313864" cy="1730770"/>
          </a:xfrm>
        </p:spPr>
        <p:txBody>
          <a:bodyPr>
            <a:noAutofit/>
          </a:bodyPr>
          <a:lstStyle/>
          <a:p>
            <a:pPr marL="0" indent="0">
              <a:buNone/>
            </a:pPr>
            <a:r>
              <a:rPr lang="ru-RU" dirty="0">
                <a:solidFill>
                  <a:prstClr val="black"/>
                </a:solidFill>
                <a:latin typeface="Times New Roman" panose="02020603050405020304" pitchFamily="18" charset="0"/>
                <a:ea typeface="Calibri" panose="020F0502020204030204" pitchFamily="34" charset="0"/>
              </a:rPr>
              <a:t>8.Эмоциональный интеллект</a:t>
            </a:r>
            <a:br>
              <a:rPr lang="ru-RU" dirty="0">
                <a:solidFill>
                  <a:prstClr val="black"/>
                </a:solidFill>
                <a:latin typeface="Times New Roman" panose="02020603050405020304" pitchFamily="18" charset="0"/>
                <a:ea typeface="Calibri" panose="020F0502020204030204" pitchFamily="34" charset="0"/>
              </a:rPr>
            </a:br>
            <a:r>
              <a:rPr lang="ru-RU" dirty="0">
                <a:solidFill>
                  <a:prstClr val="black"/>
                </a:solidFill>
                <a:latin typeface="Times New Roman" panose="02020603050405020304" pitchFamily="18" charset="0"/>
                <a:ea typeface="Calibri" panose="020F0502020204030204" pitchFamily="34" charset="0"/>
              </a:rPr>
              <a:t>9.Ненасильственное общение</a:t>
            </a:r>
            <a:br>
              <a:rPr lang="ru-RU" dirty="0">
                <a:solidFill>
                  <a:prstClr val="black"/>
                </a:solidFill>
                <a:latin typeface="Times New Roman" panose="02020603050405020304" pitchFamily="18" charset="0"/>
                <a:ea typeface="Calibri" panose="020F0502020204030204" pitchFamily="34" charset="0"/>
              </a:rPr>
            </a:br>
            <a:r>
              <a:rPr lang="ru-RU" dirty="0">
                <a:solidFill>
                  <a:prstClr val="black"/>
                </a:solidFill>
                <a:latin typeface="Times New Roman" panose="02020603050405020304" pitchFamily="18" charset="0"/>
                <a:ea typeface="Calibri" panose="020F0502020204030204" pitchFamily="34" charset="0"/>
              </a:rPr>
              <a:t>10.Управление знаниями</a:t>
            </a:r>
            <a:br>
              <a:rPr lang="ru-RU" dirty="0">
                <a:solidFill>
                  <a:prstClr val="black"/>
                </a:solidFill>
                <a:latin typeface="Times New Roman" panose="02020603050405020304" pitchFamily="18" charset="0"/>
                <a:ea typeface="Calibri" panose="020F0502020204030204" pitchFamily="34" charset="0"/>
              </a:rPr>
            </a:br>
            <a:r>
              <a:rPr lang="ru-RU" dirty="0">
                <a:solidFill>
                  <a:prstClr val="black"/>
                </a:solidFill>
                <a:latin typeface="Times New Roman" panose="02020603050405020304" pitchFamily="18" charset="0"/>
                <a:ea typeface="Calibri" panose="020F0502020204030204" pitchFamily="34" charset="0"/>
              </a:rPr>
              <a:t>11.Работа в режиме неопределенности</a:t>
            </a:r>
            <a:br>
              <a:rPr lang="ru-RU" dirty="0">
                <a:solidFill>
                  <a:prstClr val="black"/>
                </a:solidFill>
                <a:latin typeface="Times New Roman" panose="02020603050405020304" pitchFamily="18" charset="0"/>
                <a:ea typeface="Calibri" panose="020F0502020204030204" pitchFamily="34" charset="0"/>
              </a:rPr>
            </a:br>
            <a:r>
              <a:rPr lang="ru-RU" dirty="0">
                <a:solidFill>
                  <a:prstClr val="black"/>
                </a:solidFill>
                <a:latin typeface="Times New Roman" panose="02020603050405020304" pitchFamily="18" charset="0"/>
                <a:ea typeface="Calibri" panose="020F0502020204030204" pitchFamily="34" charset="0"/>
              </a:rPr>
              <a:t>12.Бережливое производство</a:t>
            </a:r>
            <a:br>
              <a:rPr lang="ru-RU" dirty="0">
                <a:solidFill>
                  <a:prstClr val="black"/>
                </a:solidFill>
                <a:latin typeface="Times New Roman" panose="02020603050405020304" pitchFamily="18" charset="0"/>
                <a:ea typeface="Calibri" panose="020F0502020204030204" pitchFamily="34" charset="0"/>
              </a:rPr>
            </a:br>
            <a:r>
              <a:rPr lang="ru-RU" dirty="0">
                <a:solidFill>
                  <a:prstClr val="black"/>
                </a:solidFill>
                <a:latin typeface="Times New Roman" panose="02020603050405020304" pitchFamily="18" charset="0"/>
                <a:ea typeface="Calibri" panose="020F0502020204030204" pitchFamily="34" charset="0"/>
              </a:rPr>
              <a:t>13.Экологическое мышление</a:t>
            </a:r>
            <a:br>
              <a:rPr lang="ru-RU" dirty="0">
                <a:solidFill>
                  <a:prstClr val="black"/>
                </a:solidFill>
                <a:latin typeface="Times New Roman" panose="02020603050405020304" pitchFamily="18" charset="0"/>
                <a:ea typeface="Calibri" panose="020F0502020204030204" pitchFamily="34" charset="0"/>
              </a:rPr>
            </a:br>
            <a:r>
              <a:rPr lang="ru-RU" dirty="0" smtClean="0">
                <a:solidFill>
                  <a:prstClr val="black"/>
                </a:solidFill>
                <a:latin typeface="Times New Roman" panose="02020603050405020304" pitchFamily="18" charset="0"/>
                <a:ea typeface="Calibri" panose="020F0502020204030204" pitchFamily="34" charset="0"/>
              </a:rPr>
              <a:t>14.Самоанализ/</a:t>
            </a:r>
            <a:r>
              <a:rPr lang="ru-RU" dirty="0" err="1" smtClean="0">
                <a:solidFill>
                  <a:prstClr val="black"/>
                </a:solidFill>
                <a:latin typeface="Times New Roman" panose="02020603050405020304" pitchFamily="18" charset="0"/>
                <a:ea typeface="Calibri" panose="020F0502020204030204" pitchFamily="34" charset="0"/>
              </a:rPr>
              <a:t>саморефлексия</a:t>
            </a:r>
            <a:r>
              <a:rPr lang="ru-RU" dirty="0">
                <a:solidFill>
                  <a:prstClr val="black"/>
                </a:solidFill>
                <a:latin typeface="Times New Roman" panose="02020603050405020304" pitchFamily="18" charset="0"/>
                <a:ea typeface="Calibri" panose="020F0502020204030204" pitchFamily="34" charset="0"/>
              </a:rPr>
              <a:t/>
            </a:r>
            <a:br>
              <a:rPr lang="ru-RU" dirty="0">
                <a:solidFill>
                  <a:prstClr val="black"/>
                </a:solidFill>
                <a:latin typeface="Times New Roman" panose="02020603050405020304" pitchFamily="18" charset="0"/>
                <a:ea typeface="Calibri" panose="020F0502020204030204" pitchFamily="34" charset="0"/>
              </a:rPr>
            </a:br>
            <a:endParaRPr lang="ru-RU" dirty="0"/>
          </a:p>
        </p:txBody>
      </p:sp>
    </p:spTree>
    <p:extLst>
      <p:ext uri="{BB962C8B-B14F-4D97-AF65-F5344CB8AC3E}">
        <p14:creationId xmlns:p14="http://schemas.microsoft.com/office/powerpoint/2010/main" val="25454532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619480" y="106676"/>
            <a:ext cx="10489513" cy="6740307"/>
          </a:xfrm>
          <a:prstGeom prst="rect">
            <a:avLst/>
          </a:prstGeom>
        </p:spPr>
        <p:txBody>
          <a:bodyPr wrap="square">
            <a:spAutoFit/>
          </a:bodyPr>
          <a:lstStyle/>
          <a:p>
            <a:r>
              <a:rPr lang="ru-RU" b="1" dirty="0" smtClean="0">
                <a:effectLst/>
                <a:latin typeface="Times New Roman" panose="02020603050405020304" pitchFamily="18" charset="0"/>
                <a:ea typeface="Calibri" panose="020F0502020204030204" pitchFamily="34" charset="0"/>
              </a:rPr>
              <a:t>1. Коммуникация </a:t>
            </a:r>
            <a:r>
              <a:rPr lang="ru-RU" dirty="0" smtClean="0">
                <a:effectLst/>
                <a:latin typeface="Times New Roman" panose="02020603050405020304" pitchFamily="18" charset="0"/>
                <a:ea typeface="Calibri" panose="020F0502020204030204" pitchFamily="34" charset="0"/>
              </a:rPr>
              <a:t>— это передача информации, обмен знаниями или сведениями между людьми. </a:t>
            </a:r>
          </a:p>
          <a:p>
            <a:r>
              <a:rPr lang="ru-RU" u="sng" dirty="0" smtClean="0">
                <a:effectLst/>
                <a:latin typeface="Times New Roman" panose="02020603050405020304" pitchFamily="18" charset="0"/>
                <a:ea typeface="Calibri" panose="020F0502020204030204" pitchFamily="34" charset="0"/>
              </a:rPr>
              <a:t>В блок коммуникации входят два важных навыка:</a:t>
            </a:r>
            <a:r>
              <a:rPr lang="ru-RU" dirty="0" smtClean="0">
                <a:effectLst/>
                <a:latin typeface="Times New Roman" panose="02020603050405020304" pitchFamily="18" charset="0"/>
                <a:ea typeface="Calibri" panose="020F0502020204030204" pitchFamily="34" charset="0"/>
              </a:rPr>
              <a:t/>
            </a:r>
            <a:br>
              <a:rPr lang="ru-RU" dirty="0" smtClean="0">
                <a:effectLst/>
                <a:latin typeface="Times New Roman" panose="02020603050405020304" pitchFamily="18" charset="0"/>
                <a:ea typeface="Calibri" panose="020F0502020204030204" pitchFamily="34" charset="0"/>
              </a:rPr>
            </a:br>
            <a:r>
              <a:rPr lang="ru-RU" i="1" dirty="0" smtClean="0">
                <a:effectLst/>
                <a:latin typeface="Times New Roman" panose="02020603050405020304" pitchFamily="18" charset="0"/>
                <a:ea typeface="Calibri" panose="020F0502020204030204" pitchFamily="34" charset="0"/>
              </a:rPr>
              <a:t>Деловое общение</a:t>
            </a:r>
            <a:r>
              <a:rPr lang="ru-RU" dirty="0" smtClean="0">
                <a:effectLst/>
                <a:latin typeface="Times New Roman" panose="02020603050405020304" pitchFamily="18" charset="0"/>
                <a:ea typeface="Calibri" panose="020F0502020204030204" pitchFamily="34" charset="0"/>
              </a:rPr>
              <a:t> — умение вести общение с детьми, коллегами, родителями и руководителями, чтобы решать задачи и добиваться поставленных целей. </a:t>
            </a:r>
            <a:br>
              <a:rPr lang="ru-RU" dirty="0" smtClean="0">
                <a:effectLst/>
                <a:latin typeface="Times New Roman" panose="02020603050405020304" pitchFamily="18" charset="0"/>
                <a:ea typeface="Calibri" panose="020F0502020204030204" pitchFamily="34" charset="0"/>
              </a:rPr>
            </a:br>
            <a:r>
              <a:rPr lang="ru-RU" i="1" dirty="0" smtClean="0">
                <a:effectLst/>
                <a:latin typeface="Times New Roman" panose="02020603050405020304" pitchFamily="18" charset="0"/>
                <a:ea typeface="Calibri" panose="020F0502020204030204" pitchFamily="34" charset="0"/>
              </a:rPr>
              <a:t>Презентация и ораторское искусство</a:t>
            </a:r>
            <a:r>
              <a:rPr lang="ru-RU" dirty="0" smtClean="0">
                <a:effectLst/>
                <a:latin typeface="Times New Roman" panose="02020603050405020304" pitchFamily="18" charset="0"/>
                <a:ea typeface="Calibri" panose="020F0502020204030204" pitchFamily="34" charset="0"/>
              </a:rPr>
              <a:t> — умение понятно и четко говорить, доносить свои идеи до других людей, чтобы вас понимали и запоминали.</a:t>
            </a:r>
          </a:p>
          <a:p>
            <a:endParaRPr lang="ru-RU" b="1" dirty="0" smtClean="0">
              <a:effectLst/>
              <a:latin typeface="Times New Roman" panose="02020603050405020304" pitchFamily="18" charset="0"/>
              <a:ea typeface="Calibri" panose="020F0502020204030204" pitchFamily="34" charset="0"/>
            </a:endParaRPr>
          </a:p>
          <a:p>
            <a:r>
              <a:rPr lang="ru-RU" b="1" dirty="0" smtClean="0">
                <a:effectLst/>
                <a:latin typeface="Times New Roman" panose="02020603050405020304" pitchFamily="18" charset="0"/>
                <a:ea typeface="Calibri" panose="020F0502020204030204" pitchFamily="34" charset="0"/>
              </a:rPr>
              <a:t>2. Критическое мышление </a:t>
            </a:r>
            <a:r>
              <a:rPr lang="ru-RU" dirty="0" smtClean="0">
                <a:effectLst/>
                <a:latin typeface="Times New Roman" panose="02020603050405020304" pitchFamily="18" charset="0"/>
                <a:ea typeface="Calibri" panose="020F0502020204030204" pitchFamily="34" charset="0"/>
              </a:rPr>
              <a:t>— способность взвешенно подходить к переработке и потреблению информации. Мы постоянно находимся в информационном потоке. Этот навык помогает проверять информацию, искать взаимосвязь между фактами, рационально мыслить, принимать верные решения и сформулировать сильные аргументы.</a:t>
            </a:r>
            <a:br>
              <a:rPr lang="ru-RU" dirty="0" smtClean="0">
                <a:effectLst/>
                <a:latin typeface="Times New Roman" panose="02020603050405020304" pitchFamily="18" charset="0"/>
                <a:ea typeface="Calibri" panose="020F0502020204030204" pitchFamily="34" charset="0"/>
              </a:rPr>
            </a:br>
            <a:endParaRPr lang="ru-RU" dirty="0" smtClean="0">
              <a:effectLst/>
              <a:latin typeface="Times New Roman" panose="02020603050405020304" pitchFamily="18" charset="0"/>
              <a:ea typeface="Calibri" panose="020F0502020204030204" pitchFamily="34" charset="0"/>
            </a:endParaRPr>
          </a:p>
          <a:p>
            <a:r>
              <a:rPr lang="ru-RU" b="1" dirty="0" smtClean="0">
                <a:effectLst/>
                <a:latin typeface="Times New Roman" panose="02020603050405020304" pitchFamily="18" charset="0"/>
                <a:ea typeface="Calibri" panose="020F0502020204030204" pitchFamily="34" charset="0"/>
              </a:rPr>
              <a:t>3. </a:t>
            </a:r>
            <a:r>
              <a:rPr lang="ru-RU" b="1" dirty="0" err="1" smtClean="0">
                <a:effectLst/>
                <a:latin typeface="Times New Roman" panose="02020603050405020304" pitchFamily="18" charset="0"/>
                <a:ea typeface="Calibri" panose="020F0502020204030204" pitchFamily="34" charset="0"/>
              </a:rPr>
              <a:t>Клиентоориентированность</a:t>
            </a:r>
            <a:r>
              <a:rPr lang="ru-RU" b="1" dirty="0" smtClean="0">
                <a:effectLst/>
                <a:latin typeface="Times New Roman" panose="02020603050405020304" pitchFamily="18" charset="0"/>
                <a:ea typeface="Calibri" panose="020F0502020204030204" pitchFamily="34" charset="0"/>
              </a:rPr>
              <a:t> </a:t>
            </a:r>
            <a:r>
              <a:rPr lang="ru-RU" dirty="0" smtClean="0">
                <a:effectLst/>
                <a:latin typeface="Times New Roman" panose="02020603050405020304" pitchFamily="18" charset="0"/>
                <a:ea typeface="Calibri" panose="020F0502020204030204" pitchFamily="34" charset="0"/>
              </a:rPr>
              <a:t>— умение вовремя определять потребности и желания своей аудитории, чтобы удовлетворять их с максимальной пользой. </a:t>
            </a:r>
            <a:br>
              <a:rPr lang="ru-RU" dirty="0" smtClean="0">
                <a:effectLst/>
                <a:latin typeface="Times New Roman" panose="02020603050405020304" pitchFamily="18" charset="0"/>
                <a:ea typeface="Calibri" panose="020F0502020204030204" pitchFamily="34" charset="0"/>
              </a:rPr>
            </a:br>
            <a:endParaRPr lang="ru-RU" dirty="0" smtClean="0">
              <a:effectLst/>
              <a:latin typeface="Times New Roman" panose="02020603050405020304" pitchFamily="18" charset="0"/>
              <a:ea typeface="Calibri" panose="020F0502020204030204" pitchFamily="34" charset="0"/>
            </a:endParaRPr>
          </a:p>
          <a:p>
            <a:r>
              <a:rPr lang="ru-RU" b="1" dirty="0" smtClean="0">
                <a:effectLst/>
                <a:latin typeface="Times New Roman" panose="02020603050405020304" pitchFamily="18" charset="0"/>
                <a:ea typeface="Calibri" panose="020F0502020204030204" pitchFamily="34" charset="0"/>
              </a:rPr>
              <a:t>4. Управление проектами </a:t>
            </a:r>
            <a:r>
              <a:rPr lang="ru-RU" dirty="0" smtClean="0">
                <a:effectLst/>
                <a:latin typeface="Times New Roman" panose="02020603050405020304" pitchFamily="18" charset="0"/>
                <a:ea typeface="Calibri" panose="020F0502020204030204" pitchFamily="34" charset="0"/>
              </a:rPr>
              <a:t>Проекты сейчас везде. </a:t>
            </a:r>
            <a:r>
              <a:rPr lang="ru-RU" dirty="0">
                <a:latin typeface="Times New Roman" panose="02020603050405020304" pitchFamily="18" charset="0"/>
                <a:ea typeface="Calibri" panose="020F0502020204030204" pitchFamily="34" charset="0"/>
              </a:rPr>
              <a:t>О</a:t>
            </a:r>
            <a:r>
              <a:rPr lang="ru-RU" dirty="0" smtClean="0">
                <a:effectLst/>
                <a:latin typeface="Times New Roman" panose="02020603050405020304" pitchFamily="18" charset="0"/>
                <a:ea typeface="Calibri" panose="020F0502020204030204" pitchFamily="34" charset="0"/>
              </a:rPr>
              <a:t>рганизовать конкурс, интегрированное занятие, украсить тематически веранду, провести праздник, игру-путешествие — всё это проекты. Вокруг проекта собираются разные люди. Человек, который управляет проектами, стоит в середине системы. У него есть рычаги и связь со всеми ее компонентами. Именно от него зависит, каким получится проект. </a:t>
            </a:r>
            <a:br>
              <a:rPr lang="ru-RU" dirty="0" smtClean="0">
                <a:effectLst/>
                <a:latin typeface="Times New Roman" panose="02020603050405020304" pitchFamily="18" charset="0"/>
                <a:ea typeface="Calibri" panose="020F0502020204030204" pitchFamily="34" charset="0"/>
              </a:rPr>
            </a:br>
            <a:endParaRPr lang="ru-RU" dirty="0" smtClean="0">
              <a:effectLst/>
              <a:latin typeface="Times New Roman" panose="02020603050405020304" pitchFamily="18" charset="0"/>
              <a:ea typeface="Calibri" panose="020F0502020204030204" pitchFamily="34" charset="0"/>
            </a:endParaRPr>
          </a:p>
          <a:p>
            <a:r>
              <a:rPr lang="ru-RU" b="1" dirty="0" smtClean="0">
                <a:effectLst/>
                <a:latin typeface="Times New Roman" panose="02020603050405020304" pitchFamily="18" charset="0"/>
                <a:ea typeface="Calibri" panose="020F0502020204030204" pitchFamily="34" charset="0"/>
              </a:rPr>
              <a:t>5. Наставничество </a:t>
            </a:r>
            <a:r>
              <a:rPr lang="ru-RU" dirty="0" smtClean="0">
                <a:effectLst/>
                <a:latin typeface="Times New Roman" panose="02020603050405020304" pitchFamily="18" charset="0"/>
                <a:ea typeface="Calibri" panose="020F0502020204030204" pitchFamily="34" charset="0"/>
              </a:rPr>
              <a:t>Наставник поможет составить план обучения и следить за результатами. С ним работают регулярно, чтобы видеть прогресс и корректировать свое обучение. Если сами станете наставником, сможете делиться умениями и знаниями с другими людьми, которым нужна эта компетенция. </a:t>
            </a:r>
            <a:endParaRPr lang="ru-RU" dirty="0"/>
          </a:p>
        </p:txBody>
      </p:sp>
    </p:spTree>
    <p:extLst>
      <p:ext uri="{BB962C8B-B14F-4D97-AF65-F5344CB8AC3E}">
        <p14:creationId xmlns:p14="http://schemas.microsoft.com/office/powerpoint/2010/main" val="36863255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696598" y="130190"/>
            <a:ext cx="10203074" cy="6463308"/>
          </a:xfrm>
          <a:prstGeom prst="rect">
            <a:avLst/>
          </a:prstGeom>
        </p:spPr>
        <p:txBody>
          <a:bodyPr wrap="square">
            <a:spAutoFit/>
          </a:bodyPr>
          <a:lstStyle/>
          <a:p>
            <a:r>
              <a:rPr lang="ru-RU" b="1" dirty="0" smtClean="0">
                <a:effectLst/>
                <a:latin typeface="Times New Roman" panose="02020603050405020304" pitchFamily="18" charset="0"/>
                <a:ea typeface="Calibri" panose="020F0502020204030204" pitchFamily="34" charset="0"/>
              </a:rPr>
              <a:t>6. Ненасильственное общение (ННО)</a:t>
            </a:r>
            <a:r>
              <a:rPr lang="ru-RU" dirty="0" smtClean="0">
                <a:effectLst/>
                <a:latin typeface="Times New Roman" panose="02020603050405020304" pitchFamily="18" charset="0"/>
                <a:ea typeface="Calibri" panose="020F0502020204030204" pitchFamily="34" charset="0"/>
              </a:rPr>
              <a:t> — метод помогает четко, понятно и точно доносить до собеседника информацию и добиваться своего. В ненасильственном общении вы сообщаете собеседнику наблюдение, подкрепляете его фактом, говорите о своей потребности и формулируете просьбу. Так вы не причините людям вреда, удовлетворите свои потребности. Навык помогает договариваться в коллективе и личном общении с  людьми. </a:t>
            </a:r>
          </a:p>
          <a:p>
            <a:endParaRPr lang="ru-RU" b="1" dirty="0" smtClean="0">
              <a:effectLst/>
              <a:latin typeface="Times New Roman" panose="02020603050405020304" pitchFamily="18" charset="0"/>
              <a:ea typeface="Calibri" panose="020F0502020204030204" pitchFamily="34" charset="0"/>
            </a:endParaRPr>
          </a:p>
          <a:p>
            <a:r>
              <a:rPr lang="ru-RU" b="1" dirty="0" smtClean="0">
                <a:effectLst/>
                <a:latin typeface="Times New Roman" panose="02020603050405020304" pitchFamily="18" charset="0"/>
                <a:ea typeface="Calibri" panose="020F0502020204030204" pitchFamily="34" charset="0"/>
              </a:rPr>
              <a:t>7. Принятие решений</a:t>
            </a:r>
            <a:r>
              <a:rPr lang="ru-RU" dirty="0" smtClean="0">
                <a:effectLst/>
                <a:latin typeface="Times New Roman" panose="02020603050405020304" pitchFamily="18" charset="0"/>
                <a:ea typeface="Calibri" panose="020F0502020204030204" pitchFamily="34" charset="0"/>
              </a:rPr>
              <a:t> — способность осознанно выбирать лучшее решение из возможных вариантов. Этот навык помогает быстро и с максимальной пользой достигать своих целей. </a:t>
            </a:r>
          </a:p>
          <a:p>
            <a:endParaRPr lang="ru-RU" b="1" dirty="0" smtClean="0">
              <a:effectLst/>
              <a:latin typeface="Times New Roman" panose="02020603050405020304" pitchFamily="18" charset="0"/>
              <a:ea typeface="Calibri" panose="020F0502020204030204" pitchFamily="34" charset="0"/>
            </a:endParaRPr>
          </a:p>
          <a:p>
            <a:r>
              <a:rPr lang="ru-RU" b="1" dirty="0" smtClean="0">
                <a:effectLst/>
                <a:latin typeface="Times New Roman" panose="02020603050405020304" pitchFamily="18" charset="0"/>
                <a:ea typeface="Calibri" panose="020F0502020204030204" pitchFamily="34" charset="0"/>
              </a:rPr>
              <a:t>8. Решение проблем </a:t>
            </a:r>
            <a:r>
              <a:rPr lang="ru-RU" dirty="0" smtClean="0">
                <a:effectLst/>
                <a:latin typeface="Times New Roman" panose="02020603050405020304" pitchFamily="18" charset="0"/>
                <a:ea typeface="Calibri" panose="020F0502020204030204" pitchFamily="34" charset="0"/>
              </a:rPr>
              <a:t>Если что-то идет не так, вы можете жаловаться или принимать меры. Навык помогает справляться с трудностями на работе и в жизни. Чем сильнее его прокачиваете, тем более сложные ситуации вам будут по плечу. </a:t>
            </a:r>
          </a:p>
          <a:p>
            <a:endParaRPr lang="ru-RU" b="1" dirty="0" smtClean="0">
              <a:effectLst/>
              <a:latin typeface="Times New Roman" panose="02020603050405020304" pitchFamily="18" charset="0"/>
              <a:ea typeface="Calibri" panose="020F0502020204030204" pitchFamily="34" charset="0"/>
            </a:endParaRPr>
          </a:p>
          <a:p>
            <a:r>
              <a:rPr lang="ru-RU" b="1" dirty="0" smtClean="0">
                <a:effectLst/>
                <a:latin typeface="Times New Roman" panose="02020603050405020304" pitchFamily="18" charset="0"/>
                <a:ea typeface="Calibri" panose="020F0502020204030204" pitchFamily="34" charset="0"/>
              </a:rPr>
              <a:t>9. Эмоциональный интеллект</a:t>
            </a:r>
            <a:r>
              <a:rPr lang="ru-RU" dirty="0" smtClean="0">
                <a:effectLst/>
                <a:latin typeface="Times New Roman" panose="02020603050405020304" pitchFamily="18" charset="0"/>
                <a:ea typeface="Calibri" panose="020F0502020204030204" pitchFamily="34" charset="0"/>
              </a:rPr>
              <a:t> — способность понимать эмоции, мотивацию, намерения свои и других людей и управлять всем этим. Навык помогает решать практические задачи, принимать решения и строить коммуникацию с другими людьми. </a:t>
            </a:r>
          </a:p>
          <a:p>
            <a:endParaRPr lang="ru-RU" b="1" dirty="0" smtClean="0">
              <a:effectLst/>
              <a:latin typeface="Times New Roman" panose="02020603050405020304" pitchFamily="18" charset="0"/>
              <a:ea typeface="Calibri" panose="020F0502020204030204" pitchFamily="34" charset="0"/>
            </a:endParaRPr>
          </a:p>
          <a:p>
            <a:r>
              <a:rPr lang="ru-RU" b="1" dirty="0" smtClean="0">
                <a:solidFill>
                  <a:prstClr val="black"/>
                </a:solidFill>
                <a:latin typeface="Times New Roman" panose="02020603050405020304" pitchFamily="18" charset="0"/>
                <a:ea typeface="Calibri" panose="020F0502020204030204" pitchFamily="34" charset="0"/>
              </a:rPr>
              <a:t>10. Обучаемость </a:t>
            </a:r>
            <a:r>
              <a:rPr lang="ru-RU" b="1" dirty="0" smtClean="0">
                <a:latin typeface="Times New Roman" panose="02020603050405020304" pitchFamily="18" charset="0"/>
                <a:ea typeface="Calibri" panose="020F0502020204030204" pitchFamily="34" charset="0"/>
              </a:rPr>
              <a:t>и у</a:t>
            </a:r>
            <a:r>
              <a:rPr lang="ru-RU" b="1" dirty="0" smtClean="0">
                <a:effectLst/>
                <a:latin typeface="Times New Roman" panose="02020603050405020304" pitchFamily="18" charset="0"/>
                <a:ea typeface="Calibri" panose="020F0502020204030204" pitchFamily="34" charset="0"/>
              </a:rPr>
              <a:t>правление знаниями </a:t>
            </a:r>
            <a:br>
              <a:rPr lang="ru-RU" b="1" dirty="0" smtClean="0">
                <a:effectLst/>
                <a:latin typeface="Times New Roman" panose="02020603050405020304" pitchFamily="18" charset="0"/>
                <a:ea typeface="Calibri" panose="020F0502020204030204" pitchFamily="34" charset="0"/>
              </a:rPr>
            </a:br>
            <a:r>
              <a:rPr lang="ru-RU" i="1" dirty="0" smtClean="0">
                <a:effectLst/>
                <a:latin typeface="Times New Roman" panose="02020603050405020304" pitchFamily="18" charset="0"/>
                <a:ea typeface="Calibri" panose="020F0502020204030204" pitchFamily="34" charset="0"/>
              </a:rPr>
              <a:t>Обучаемость</a:t>
            </a:r>
            <a:r>
              <a:rPr lang="ru-RU" dirty="0" smtClean="0">
                <a:effectLst/>
                <a:latin typeface="Times New Roman" panose="02020603050405020304" pitchFamily="18" charset="0"/>
                <a:ea typeface="Calibri" panose="020F0502020204030204" pitchFamily="34" charset="0"/>
              </a:rPr>
              <a:t> — способность узнавать новую информацию и применять ее в жизни, чтобы решать повседневные задачи. Знания формируют умения, а умения — навыки. Важно не собирать концепции и теории, а применять их на практике, превращая в полноценные компетенции. </a:t>
            </a:r>
            <a:endParaRPr lang="ru-RU" dirty="0">
              <a:latin typeface="Times New Roman" panose="02020603050405020304" pitchFamily="18" charset="0"/>
              <a:ea typeface="Calibri" panose="020F0502020204030204" pitchFamily="34" charset="0"/>
            </a:endParaRPr>
          </a:p>
          <a:p>
            <a:r>
              <a:rPr lang="ru-RU" i="1" dirty="0" smtClean="0">
                <a:effectLst/>
                <a:latin typeface="Times New Roman" panose="02020603050405020304" pitchFamily="18" charset="0"/>
                <a:ea typeface="Calibri" panose="020F0502020204030204" pitchFamily="34" charset="0"/>
              </a:rPr>
              <a:t>Управление знаниями </a:t>
            </a:r>
            <a:r>
              <a:rPr lang="ru-RU" dirty="0" smtClean="0">
                <a:effectLst/>
                <a:latin typeface="Times New Roman" panose="02020603050405020304" pitchFamily="18" charset="0"/>
                <a:ea typeface="Calibri" panose="020F0502020204030204" pitchFamily="34" charset="0"/>
              </a:rPr>
              <a:t>помогает выбирать нужные источники информации, сортировать ее и управлять планом обучения.</a:t>
            </a:r>
            <a:endParaRPr lang="ru-RU" dirty="0"/>
          </a:p>
        </p:txBody>
      </p:sp>
    </p:spTree>
    <p:extLst>
      <p:ext uri="{BB962C8B-B14F-4D97-AF65-F5344CB8AC3E}">
        <p14:creationId xmlns:p14="http://schemas.microsoft.com/office/powerpoint/2010/main" val="11413357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11547" y="346770"/>
            <a:ext cx="10092906" cy="6283130"/>
          </a:xfrm>
          <a:prstGeom prst="rect">
            <a:avLst/>
          </a:prstGeom>
        </p:spPr>
        <p:txBody>
          <a:bodyPr wrap="square">
            <a:spAutoFit/>
          </a:bodyPr>
          <a:lstStyle/>
          <a:p>
            <a:r>
              <a:rPr lang="ru-RU" b="1" dirty="0" smtClean="0">
                <a:effectLst/>
                <a:latin typeface="Times New Roman" panose="02020603050405020304" pitchFamily="18" charset="0"/>
                <a:ea typeface="Calibri" panose="020F0502020204030204" pitchFamily="34" charset="0"/>
              </a:rPr>
              <a:t>11. Работа в режиме неопределенности</a:t>
            </a:r>
            <a:r>
              <a:rPr lang="ru-RU" dirty="0" smtClean="0">
                <a:effectLst/>
                <a:latin typeface="Times New Roman" panose="02020603050405020304" pitchFamily="18" charset="0"/>
                <a:ea typeface="Calibri" panose="020F0502020204030204" pitchFamily="34" charset="0"/>
              </a:rPr>
              <a:t> — умение быстро реагировать на изменения условий задачи, принимать решения, управлять проектами и своими ресурсами. Чтобы конкурировать на рынке и быть востребованным, нужна гибкость и умение быстро адаптироваться к изменениям. </a:t>
            </a:r>
          </a:p>
          <a:p>
            <a:endParaRPr lang="ru-RU" b="1" dirty="0" smtClean="0">
              <a:effectLst/>
              <a:latin typeface="Times New Roman" panose="02020603050405020304" pitchFamily="18" charset="0"/>
              <a:ea typeface="Calibri" panose="020F0502020204030204" pitchFamily="34" charset="0"/>
            </a:endParaRPr>
          </a:p>
          <a:p>
            <a:r>
              <a:rPr lang="ru-RU" b="1" dirty="0" smtClean="0">
                <a:effectLst/>
                <a:latin typeface="Times New Roman" panose="02020603050405020304" pitchFamily="18" charset="0"/>
                <a:ea typeface="Calibri" panose="020F0502020204030204" pitchFamily="34" charset="0"/>
              </a:rPr>
              <a:t>12. Бережливое производство</a:t>
            </a:r>
            <a:r>
              <a:rPr lang="ru-RU" dirty="0" smtClean="0">
                <a:effectLst/>
                <a:latin typeface="Times New Roman" panose="02020603050405020304" pitchFamily="18" charset="0"/>
                <a:ea typeface="Calibri" panose="020F0502020204030204" pitchFamily="34" charset="0"/>
              </a:rPr>
              <a:t> — умение устранять потери любого рода, искать узкие места и улучшать процесс создания чего-либо. Навык помогает экономить ресурсы конкретного человека или целого </a:t>
            </a:r>
            <a:r>
              <a:rPr lang="ru-RU" dirty="0" smtClean="0">
                <a:latin typeface="Times New Roman" panose="02020603050405020304" pitchFamily="18" charset="0"/>
                <a:ea typeface="Calibri" panose="020F0502020204030204" pitchFamily="34" charset="0"/>
              </a:rPr>
              <a:t>коллектива</a:t>
            </a:r>
            <a:r>
              <a:rPr lang="ru-RU" dirty="0" smtClean="0">
                <a:effectLst/>
                <a:latin typeface="Times New Roman" panose="02020603050405020304" pitchFamily="18" charset="0"/>
                <a:ea typeface="Calibri" panose="020F0502020204030204" pitchFamily="34" charset="0"/>
              </a:rPr>
              <a:t>. </a:t>
            </a:r>
          </a:p>
          <a:p>
            <a:endParaRPr lang="ru-RU" b="1" dirty="0" smtClean="0">
              <a:effectLst/>
              <a:latin typeface="Times New Roman" panose="02020603050405020304" pitchFamily="18" charset="0"/>
              <a:ea typeface="Calibri" panose="020F0502020204030204" pitchFamily="34" charset="0"/>
            </a:endParaRPr>
          </a:p>
          <a:p>
            <a:r>
              <a:rPr lang="ru-RU" b="1" dirty="0" smtClean="0">
                <a:effectLst/>
                <a:latin typeface="Times New Roman" panose="02020603050405020304" pitchFamily="18" charset="0"/>
                <a:ea typeface="Calibri" panose="020F0502020204030204" pitchFamily="34" charset="0"/>
              </a:rPr>
              <a:t>13. Экологическое мышление</a:t>
            </a:r>
            <a:r>
              <a:rPr lang="ru-RU" dirty="0" smtClean="0">
                <a:effectLst/>
                <a:latin typeface="Times New Roman" panose="02020603050405020304" pitchFamily="18" charset="0"/>
                <a:ea typeface="Calibri" panose="020F0502020204030204" pitchFamily="34" charset="0"/>
              </a:rPr>
              <a:t> — это способность осознанно относиться к происходящим событиям без вреда для себя и окружающих. Навык предполагает ответственность за свои действия и позитивное отношение к миру; помогает увлекаться своим делом и получать удовлетворение от результата. </a:t>
            </a:r>
          </a:p>
          <a:p>
            <a:endParaRPr lang="ru-RU" b="1" dirty="0" smtClean="0">
              <a:effectLst/>
              <a:latin typeface="Times New Roman" panose="02020603050405020304" pitchFamily="18" charset="0"/>
              <a:ea typeface="Calibri" panose="020F0502020204030204" pitchFamily="34" charset="0"/>
            </a:endParaRPr>
          </a:p>
          <a:p>
            <a:r>
              <a:rPr lang="ru-RU" b="1" dirty="0" smtClean="0">
                <a:effectLst/>
                <a:latin typeface="Times New Roman" panose="02020603050405020304" pitchFamily="18" charset="0"/>
                <a:ea typeface="Calibri" panose="020F0502020204030204" pitchFamily="34" charset="0"/>
              </a:rPr>
              <a:t>14. </a:t>
            </a:r>
            <a:r>
              <a:rPr lang="ru-RU" b="1" dirty="0" err="1" smtClean="0">
                <a:effectLst/>
                <a:latin typeface="Times New Roman" panose="02020603050405020304" pitchFamily="18" charset="0"/>
                <a:ea typeface="Calibri" panose="020F0502020204030204" pitchFamily="34" charset="0"/>
              </a:rPr>
              <a:t>Саморефлексия</a:t>
            </a:r>
            <a:r>
              <a:rPr lang="ru-RU" b="1" dirty="0" smtClean="0">
                <a:effectLst/>
                <a:latin typeface="Times New Roman" panose="02020603050405020304" pitchFamily="18" charset="0"/>
                <a:ea typeface="Calibri" panose="020F0502020204030204" pitchFamily="34" charset="0"/>
              </a:rPr>
              <a:t> </a:t>
            </a:r>
            <a:r>
              <a:rPr lang="ru-RU" dirty="0" smtClean="0">
                <a:effectLst/>
                <a:latin typeface="Times New Roman" panose="02020603050405020304" pitchFamily="18" charset="0"/>
                <a:ea typeface="Calibri" panose="020F0502020204030204" pitchFamily="34" charset="0"/>
              </a:rPr>
              <a:t>— это самостоятельный анализ своих поступков, поведения, деятельности. Она помогает оценить свои действия, осознать их и принять решение, что делать дальше. </a:t>
            </a:r>
          </a:p>
          <a:p>
            <a:endParaRPr lang="ru-RU" dirty="0">
              <a:latin typeface="Times New Roman" panose="02020603050405020304" pitchFamily="18" charset="0"/>
            </a:endParaRPr>
          </a:p>
          <a:p>
            <a:pPr lvl="0">
              <a:lnSpc>
                <a:spcPct val="107000"/>
              </a:lnSpc>
            </a:pPr>
            <a:endParaRPr lang="ru-RU"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lvl="0">
              <a:lnSpc>
                <a:spcPct val="107000"/>
              </a:lnSpc>
            </a:pPr>
            <a:r>
              <a:rPr lang="ru-RU"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Как </a:t>
            </a:r>
            <a:r>
              <a:rPr lang="ru-RU"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развить софт </a:t>
            </a:r>
            <a:r>
              <a:rPr lang="ru-RU"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скиллс</a:t>
            </a:r>
            <a:r>
              <a:rPr lang="ru-RU"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компетенции?</a:t>
            </a:r>
            <a:endParaRPr lang="ru-RU"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ru-RU"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Чтобы выучиться гибким навыкам, нужно играть в командные игры — настольные, спортивные, интеллектуальные, делать проекты совместно </a:t>
            </a:r>
            <a:r>
              <a:rPr lang="ru-RU"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с родителями, коллегами, участвовать в конкурсах, ходить на открытые занятия, МО, </a:t>
            </a:r>
            <a:r>
              <a:rPr lang="ru-RU"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посещать специальные курсы и </a:t>
            </a:r>
            <a:r>
              <a:rPr lang="ru-RU"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тренинги…</a:t>
            </a:r>
            <a:endParaRPr lang="ru-RU"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0706334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018582" y="286754"/>
            <a:ext cx="9782354" cy="6546472"/>
          </a:xfrm>
          <a:prstGeom prst="rect">
            <a:avLst/>
          </a:prstGeom>
        </p:spPr>
        <p:txBody>
          <a:bodyPr wrap="square">
            <a:spAutoFit/>
          </a:bodyPr>
          <a:lstStyle/>
          <a:p>
            <a:pPr>
              <a:lnSpc>
                <a:spcPct val="107000"/>
              </a:lnSpc>
              <a:spcAft>
                <a:spcPts val="0"/>
              </a:spcAft>
            </a:pP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Общие правила развития </a:t>
            </a:r>
            <a:r>
              <a:rPr lang="ru-RU" b="1" dirty="0" err="1" smtClean="0">
                <a:effectLst/>
                <a:latin typeface="Times New Roman" panose="02020603050405020304" pitchFamily="18" charset="0"/>
                <a:ea typeface="Calibri" panose="020F0502020204030204" pitchFamily="34" charset="0"/>
                <a:cs typeface="Times New Roman" panose="02020603050405020304" pitchFamily="18" charset="0"/>
              </a:rPr>
              <a:t>soft</a:t>
            </a: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b="1" dirty="0" err="1" smtClean="0">
                <a:effectLst/>
                <a:latin typeface="Times New Roman" panose="02020603050405020304" pitchFamily="18" charset="0"/>
                <a:ea typeface="Calibri" panose="020F0502020204030204" pitchFamily="34" charset="0"/>
                <a:cs typeface="Times New Roman" panose="02020603050405020304" pitchFamily="18" charset="0"/>
              </a:rPr>
              <a:t>skills</a:t>
            </a: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a:t>
            </a:r>
          </a:p>
          <a:p>
            <a:pPr>
              <a:lnSpc>
                <a:spcPct val="107000"/>
              </a:lnSpc>
              <a:spcAft>
                <a:spcPts val="0"/>
              </a:spcAft>
            </a:pP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tabLst>
                <a:tab pos="457200" algn="l"/>
              </a:tabLst>
            </a:pP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1</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u="sng" dirty="0" smtClean="0">
                <a:effectLst/>
                <a:latin typeface="Times New Roman" panose="02020603050405020304" pitchFamily="18" charset="0"/>
                <a:ea typeface="Calibri" panose="020F0502020204030204" pitchFamily="34" charset="0"/>
                <a:cs typeface="Times New Roman" panose="02020603050405020304" pitchFamily="18" charset="0"/>
              </a:rPr>
              <a:t>Берем пример с тех, у кого эти навыки видим; </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находим для себя таких людей целенаправленно.</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tabLst>
                <a:tab pos="457200" algn="l"/>
              </a:tabLst>
            </a:pP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2</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u="sng" dirty="0" smtClean="0">
                <a:effectLst/>
                <a:latin typeface="Times New Roman" panose="02020603050405020304" pitchFamily="18" charset="0"/>
                <a:ea typeface="Calibri" panose="020F0502020204030204" pitchFamily="34" charset="0"/>
                <a:cs typeface="Times New Roman" panose="02020603050405020304" pitchFamily="18" charset="0"/>
              </a:rPr>
              <a:t>Будем примером для детей сами, тренируемся вместе с ними: </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так, если мы умеем находить правильный выход в конфликтных и стрессовых ситуациях, ребенок усваивает линию нашего поведения — учится гибкости, спокойствию, умению находить компромиссы.</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tabLst>
                <a:tab pos="457200" algn="l"/>
              </a:tabLst>
            </a:pP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3</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u="sng" dirty="0" smtClean="0">
                <a:effectLst/>
                <a:latin typeface="Times New Roman" panose="02020603050405020304" pitchFamily="18" charset="0"/>
                <a:ea typeface="Calibri" panose="020F0502020204030204" pitchFamily="34" charset="0"/>
                <a:cs typeface="Times New Roman" panose="02020603050405020304" pitchFamily="18" charset="0"/>
              </a:rPr>
              <a:t>Хобби и творческие занятия </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развивают все виды компетенций </a:t>
            </a:r>
            <a:r>
              <a:rPr lang="ru-RU" dirty="0" err="1" smtClean="0">
                <a:effectLst/>
                <a:latin typeface="Times New Roman" panose="02020603050405020304" pitchFamily="18" charset="0"/>
                <a:ea typeface="Calibri" panose="020F0502020204030204" pitchFamily="34" charset="0"/>
                <a:cs typeface="Times New Roman" panose="02020603050405020304" pitchFamily="18" charset="0"/>
              </a:rPr>
              <a:t>soft</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dirty="0" err="1" smtClean="0">
                <a:effectLst/>
                <a:latin typeface="Times New Roman" panose="02020603050405020304" pitchFamily="18" charset="0"/>
                <a:ea typeface="Calibri" panose="020F0502020204030204" pitchFamily="34" charset="0"/>
                <a:cs typeface="Times New Roman" panose="02020603050405020304" pitchFamily="18" charset="0"/>
              </a:rPr>
              <a:t>skills</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tabLst>
                <a:tab pos="457200" algn="l"/>
              </a:tabLst>
            </a:pP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4</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u="sng" dirty="0" smtClean="0">
                <a:effectLst/>
                <a:latin typeface="Times New Roman" panose="02020603050405020304" pitchFamily="18" charset="0"/>
                <a:ea typeface="Calibri" panose="020F0502020204030204" pitchFamily="34" charset="0"/>
                <a:cs typeface="Times New Roman" panose="02020603050405020304" pitchFamily="18" charset="0"/>
              </a:rPr>
              <a:t>Спорт развивает волевые компетенции</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а командный спорт учит, в том числе, работать в коллективе.</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tabLst>
                <a:tab pos="457200" algn="l"/>
              </a:tabLst>
            </a:pP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5</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u="sng" dirty="0" smtClean="0">
                <a:effectLst/>
                <a:latin typeface="Times New Roman" panose="02020603050405020304" pitchFamily="18" charset="0"/>
                <a:ea typeface="Calibri" panose="020F0502020204030204" pitchFamily="34" charset="0"/>
                <a:cs typeface="Times New Roman" panose="02020603050405020304" pitchFamily="18" charset="0"/>
              </a:rPr>
              <a:t>Музыка и рисование развивает оба полушария мозга </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и дает толчок всем интеллектуальным компетенциям.</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tabLst>
                <a:tab pos="457200" algn="l"/>
              </a:tabLst>
            </a:pP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6</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u="sng" dirty="0" smtClean="0">
                <a:effectLst/>
                <a:latin typeface="Times New Roman" panose="02020603050405020304" pitchFamily="18" charset="0"/>
                <a:ea typeface="Calibri" panose="020F0502020204030204" pitchFamily="34" charset="0"/>
                <a:cs typeface="Times New Roman" panose="02020603050405020304" pitchFamily="18" charset="0"/>
              </a:rPr>
              <a:t>Проектная работа в команде </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(взрослых, детско-взрослой) позволяет развивать социальные, лидерские и интеллектуальные компетенции. Проект дает возможность прожить реальную работу в профессиональном коллективе, где есть руководитель, специалисты, коммуникатор, </a:t>
            </a:r>
            <a:r>
              <a:rPr lang="ru-RU" dirty="0" err="1" smtClean="0">
                <a:effectLst/>
                <a:latin typeface="Times New Roman" panose="02020603050405020304" pitchFamily="18" charset="0"/>
                <a:ea typeface="Calibri" panose="020F0502020204030204" pitchFamily="34" charset="0"/>
                <a:cs typeface="Times New Roman" panose="02020603050405020304" pitchFamily="18" charset="0"/>
              </a:rPr>
              <a:t>инноватор</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и другие роли. На каждой стадии разработки проекта тренируем различные виды компетенции: распределение ролей (лидерство), обсуждение (социальные компетенции), исследовательская работа (интеллектуальные компетенции), презентация проекта (социальные компетенции).</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tabLst>
                <a:tab pos="457200" algn="l"/>
              </a:tabLst>
            </a:pP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7</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u="sng" dirty="0" smtClean="0">
                <a:effectLst/>
                <a:latin typeface="Times New Roman" panose="02020603050405020304" pitchFamily="18" charset="0"/>
                <a:ea typeface="Calibri" panose="020F0502020204030204" pitchFamily="34" charset="0"/>
                <a:cs typeface="Times New Roman" panose="02020603050405020304" pitchFamily="18" charset="0"/>
              </a:rPr>
              <a:t>Тренинги развития </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наиболее эффективный вариант тренировки </a:t>
            </a:r>
            <a:r>
              <a:rPr lang="ru-RU" dirty="0" err="1" smtClean="0">
                <a:effectLst/>
                <a:latin typeface="Times New Roman" panose="02020603050405020304" pitchFamily="18" charset="0"/>
                <a:ea typeface="Calibri" panose="020F0502020204030204" pitchFamily="34" charset="0"/>
                <a:cs typeface="Times New Roman" panose="02020603050405020304" pitchFamily="18" charset="0"/>
              </a:rPr>
              <a:t>soft</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dirty="0" err="1" smtClean="0">
                <a:effectLst/>
                <a:latin typeface="Times New Roman" panose="02020603050405020304" pitchFamily="18" charset="0"/>
                <a:ea typeface="Calibri" panose="020F0502020204030204" pitchFamily="34" charset="0"/>
                <a:cs typeface="Times New Roman" panose="02020603050405020304" pitchFamily="18" charset="0"/>
              </a:rPr>
              <a:t>skills</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доступный как детям, так и взрослым.  Во время тренинга развитие компетенций является главной задачей, которую ставит ведущий и за выполнением которой следит.</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ru-RU" sz="1400" dirty="0" smtClean="0">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774355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797528" y="282838"/>
            <a:ext cx="4424416" cy="374077"/>
          </a:xfrm>
          <a:prstGeom prst="rect">
            <a:avLst/>
          </a:prstGeom>
        </p:spPr>
        <p:txBody>
          <a:bodyPr wrap="none">
            <a:spAutoFit/>
          </a:bodyPr>
          <a:lstStyle/>
          <a:p>
            <a:pPr marL="457200" algn="ctr">
              <a:lnSpc>
                <a:spcPct val="107000"/>
              </a:lnSpc>
              <a:spcAft>
                <a:spcPts val="0"/>
              </a:spcAft>
            </a:pP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Система методов</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развития навыков</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Рисунок 4" descr="C:\Users\svetlana\Desktop\пч\прил 4.png"/>
          <p:cNvPicPr/>
          <p:nvPr/>
        </p:nvPicPr>
        <p:blipFill rotWithShape="1">
          <a:blip r:embed="rId2">
            <a:extLst>
              <a:ext uri="{28A0092B-C50C-407E-A947-70E740481C1C}">
                <a14:useLocalDpi xmlns:a14="http://schemas.microsoft.com/office/drawing/2010/main" val="0"/>
              </a:ext>
            </a:extLst>
          </a:blip>
          <a:srcRect l="2338" t="600" r="5215"/>
          <a:stretch/>
        </p:blipFill>
        <p:spPr bwMode="auto">
          <a:xfrm>
            <a:off x="2122098" y="931653"/>
            <a:ext cx="8867956" cy="5503653"/>
          </a:xfrm>
          <a:prstGeom prst="rect">
            <a:avLst/>
          </a:prstGeom>
          <a:noFill/>
          <a:ln>
            <a:noFill/>
          </a:ln>
        </p:spPr>
      </p:pic>
    </p:spTree>
    <p:extLst>
      <p:ext uri="{BB962C8B-B14F-4D97-AF65-F5344CB8AC3E}">
        <p14:creationId xmlns:p14="http://schemas.microsoft.com/office/powerpoint/2010/main" val="71859958"/>
      </p:ext>
    </p:extLst>
  </p:cSld>
  <p:clrMapOvr>
    <a:masterClrMapping/>
  </p:clrMapOvr>
  <p:timing>
    <p:tnLst>
      <p:par>
        <p:cTn id="1" dur="indefinite" restart="never" nodeType="tmRoot"/>
      </p:par>
    </p:tnLst>
  </p:timing>
</p:sld>
</file>

<file path=ppt/theme/theme1.xml><?xml version="1.0" encoding="utf-8"?>
<a:theme xmlns:a="http://schemas.openxmlformats.org/drawingml/2006/main" name="Легкий дым">
  <a:themeElements>
    <a:clrScheme name="Зеленый">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238</TotalTime>
  <Words>277</Words>
  <Application>Microsoft Office PowerPoint</Application>
  <PresentationFormat>Широкоэкранный</PresentationFormat>
  <Paragraphs>161</Paragraphs>
  <Slides>18</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18</vt:i4>
      </vt:variant>
    </vt:vector>
  </HeadingPairs>
  <TitlesOfParts>
    <vt:vector size="24" baseType="lpstr">
      <vt:lpstr>Arial</vt:lpstr>
      <vt:lpstr>Calibri</vt:lpstr>
      <vt:lpstr>Century Gothic</vt:lpstr>
      <vt:lpstr>Times New Roman</vt:lpstr>
      <vt:lpstr>Wingdings 3</vt:lpstr>
      <vt:lpstr>Легкий дым</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Учетная запись Майкрософт</dc:creator>
  <cp:lastModifiedBy>Учетная запись Майкрософт</cp:lastModifiedBy>
  <cp:revision>26</cp:revision>
  <dcterms:created xsi:type="dcterms:W3CDTF">2022-09-19T14:16:30Z</dcterms:created>
  <dcterms:modified xsi:type="dcterms:W3CDTF">2022-10-17T16:54:03Z</dcterms:modified>
</cp:coreProperties>
</file>