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5"/>
  </p:notesMasterIdLst>
  <p:sldIdLst>
    <p:sldId id="256" r:id="rId2"/>
    <p:sldId id="266" r:id="rId3"/>
    <p:sldId id="267" r:id="rId4"/>
    <p:sldId id="263" r:id="rId5"/>
    <p:sldId id="272" r:id="rId6"/>
    <p:sldId id="262" r:id="rId7"/>
    <p:sldId id="280" r:id="rId8"/>
    <p:sldId id="281" r:id="rId9"/>
    <p:sldId id="282" r:id="rId10"/>
    <p:sldId id="283" r:id="rId11"/>
    <p:sldId id="265" r:id="rId12"/>
    <p:sldId id="279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2C8"/>
    <a:srgbClr val="0000CC"/>
    <a:srgbClr val="008000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98" d="100"/>
          <a:sy n="98" d="100"/>
        </p:scale>
        <p:origin x="12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B28C0-1A11-4D8C-9D13-170532FD196A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B5F1B-41C3-40FE-B1BA-E68C8A803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2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B5F1B-41C3-40FE-B1BA-E68C8A8038B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27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B5F1B-41C3-40FE-B1BA-E68C8A8038B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8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61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46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7631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09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547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57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48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25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00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0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2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27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2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57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0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20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73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19872" y="2780929"/>
            <a:ext cx="4536504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«Трудовое воспитание детей</a:t>
            </a:r>
          </a:p>
          <a:p>
            <a:pPr algn="ctr"/>
            <a:r>
              <a:rPr lang="ru-RU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дошкольного возраста»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12776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Ручной и художественный труд </a:t>
            </a:r>
            <a:r>
              <a:rPr lang="ru-RU" sz="3600" i="1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  <a:endParaRPr lang="ru-RU" sz="3600" i="1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611560" y="303061"/>
            <a:ext cx="6048672" cy="1020696"/>
          </a:xfrm>
          <a:prstGeom prst="horizontalScroll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Формы организации труда детей</a:t>
            </a:r>
            <a:endParaRPr lang="ru-RU" sz="28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539552" y="1844824"/>
            <a:ext cx="1512168" cy="919093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Поручения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2879812" y="1829909"/>
            <a:ext cx="1512168" cy="919093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Дежурства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4784926" y="1793390"/>
            <a:ext cx="1872208" cy="90417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Коллективный труд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691680" y="1228329"/>
            <a:ext cx="1296144" cy="5125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79912" y="1396831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427984" y="1238266"/>
            <a:ext cx="1293046" cy="4465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Вертикальный свиток 21"/>
          <p:cNvSpPr/>
          <p:nvPr/>
        </p:nvSpPr>
        <p:spPr>
          <a:xfrm>
            <a:off x="4932040" y="2749002"/>
            <a:ext cx="2157059" cy="2480198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Общий труд</a:t>
            </a:r>
          </a:p>
          <a:p>
            <a:pPr algn="ctr"/>
            <a:r>
              <a:rPr lang="ru-RU" sz="1400" dirty="0" smtClean="0"/>
              <a:t>Совместный труд</a:t>
            </a:r>
            <a:endParaRPr lang="ru-RU" sz="1400" dirty="0"/>
          </a:p>
        </p:txBody>
      </p:sp>
      <p:sp>
        <p:nvSpPr>
          <p:cNvPr id="23" name="Вертикальный свиток 22"/>
          <p:cNvSpPr/>
          <p:nvPr/>
        </p:nvSpPr>
        <p:spPr>
          <a:xfrm>
            <a:off x="107504" y="2852936"/>
            <a:ext cx="2232248" cy="2376264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Индивидуальные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Подгрупповые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Коллективные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Общие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Кратковременные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Долгосрочные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Эпизодические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Простые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Сложные 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2591780" y="2806095"/>
            <a:ext cx="2193146" cy="2490685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Индивидуальные</a:t>
            </a:r>
            <a:endParaRPr lang="ru-RU" sz="1400" dirty="0" smtClean="0"/>
          </a:p>
          <a:p>
            <a:pPr algn="ctr"/>
            <a:r>
              <a:rPr lang="ru-RU" sz="1400" dirty="0" smtClean="0"/>
              <a:t>Подгрупповые </a:t>
            </a:r>
          </a:p>
          <a:p>
            <a:pPr algn="ctr"/>
            <a:r>
              <a:rPr lang="ru-RU" sz="1400" dirty="0" smtClean="0"/>
              <a:t>(по столовой;</a:t>
            </a:r>
          </a:p>
          <a:p>
            <a:pPr algn="ctr"/>
            <a:r>
              <a:rPr lang="ru-RU" sz="1400" dirty="0" smtClean="0"/>
              <a:t>в уголке природы;</a:t>
            </a:r>
          </a:p>
          <a:p>
            <a:pPr algn="ctr"/>
            <a:r>
              <a:rPr lang="ru-RU" sz="1400" dirty="0" smtClean="0"/>
              <a:t>подготовка к занятиям)</a:t>
            </a:r>
          </a:p>
          <a:p>
            <a:pPr algn="ctr"/>
            <a:r>
              <a:rPr lang="ru-RU" sz="1400" dirty="0" smtClean="0"/>
              <a:t>Обязательные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-432556" y="692696"/>
            <a:ext cx="8064896" cy="864096"/>
          </a:xfrm>
          <a:prstGeom prst="ribbon2">
            <a:avLst>
              <a:gd name="adj1" fmla="val 0"/>
              <a:gd name="adj2" fmla="val 75000"/>
            </a:avLst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Средства, методы и приемы трудового воспитания 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772816"/>
            <a:ext cx="6552728" cy="489654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 в процессе режимных </a:t>
            </a:r>
          </a:p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моментов в течение всего дня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Наблюдения за трудом взрослых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Организация трудовой деятельности и посильной помощи взрослым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Художественные средства (изо, музыка, </a:t>
            </a:r>
          </a:p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художественная литература и др.)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Дидактические, настольные, с/</a:t>
            </a:r>
            <a:r>
              <a:rPr lang="ru-RU" sz="2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Рассматривание картин, иллюстраций, картинок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Использование ИКТ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Интеграция образовательных областей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2636912"/>
            <a:ext cx="6264696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484784"/>
            <a:ext cx="6768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Трудовое воспитание в ДОУ- важное 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средство всестороннего развития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личности дошкольника посредством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ознакомления с трудом взрослых, 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приобщения детей к доступной 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трудовой деятельности.</a:t>
            </a:r>
            <a:endParaRPr lang="ru-RU" sz="32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188640"/>
            <a:ext cx="5976664" cy="108012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трудового воспитания в 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ДОУ: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3" y="3501008"/>
            <a:ext cx="6768752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/>
                </a:solidFill>
              </a:rPr>
              <a:t>Ознакомление с трудом взрослых, воспитание уважения к  труженику и  результатам его труда, стремление оказывать посильную помощь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578496"/>
            <a:ext cx="6408711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/>
                </a:solidFill>
              </a:rPr>
              <a:t>Обучение </a:t>
            </a:r>
            <a:r>
              <a:rPr lang="ru-RU" dirty="0" smtClean="0">
                <a:solidFill>
                  <a:schemeClr val="accent2"/>
                </a:solidFill>
              </a:rPr>
              <a:t>трудовым умениям </a:t>
            </a:r>
            <a:r>
              <a:rPr lang="ru-RU" dirty="0" smtClean="0">
                <a:solidFill>
                  <a:schemeClr val="accent2"/>
                </a:solidFill>
              </a:rPr>
              <a:t>и навыкам, их дальнейшее совершенствование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2492896"/>
            <a:ext cx="6696745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/>
                </a:solidFill>
              </a:rPr>
              <a:t>Воспитание интереса к труду, трудолюбия, ответственности, самостоятельности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3" y="4509120"/>
            <a:ext cx="6984777" cy="11521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/>
                </a:solidFill>
              </a:rPr>
              <a:t>Формирование взаимоотношений и  приобретение социального опыта взаимодействия (воспитание общественно- направленных мотивов труда, умений </a:t>
            </a:r>
            <a:r>
              <a:rPr lang="ru-RU" dirty="0" err="1" smtClean="0">
                <a:solidFill>
                  <a:schemeClr val="accent2"/>
                </a:solidFill>
              </a:rPr>
              <a:t>труиться</a:t>
            </a:r>
            <a:r>
              <a:rPr lang="ru-RU" dirty="0" smtClean="0">
                <a:solidFill>
                  <a:schemeClr val="accent2"/>
                </a:solidFill>
              </a:rPr>
              <a:t> в коллективе и для коллектива)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23528" y="184482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23528" y="2708920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35104" y="458112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53327" y="364502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556792"/>
            <a:ext cx="62646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«Дайте детям радость труда.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Эту радость ему несут успех, осознание своей умелости и значимости выполняемой работы, возможность доставлять радость другим.» 		      В.А.Сухомлинский</a:t>
            </a:r>
            <a:endParaRPr lang="ru-RU" sz="32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331640" y="2786016"/>
            <a:ext cx="5904656" cy="129614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Условия организации</a:t>
            </a:r>
          </a:p>
          <a:p>
            <a:pPr algn="ctr"/>
            <a:r>
              <a:rPr lang="ru-RU" sz="4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труда детей</a:t>
            </a:r>
            <a:endParaRPr lang="ru-RU" sz="40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1560" y="5231058"/>
            <a:ext cx="2916832" cy="1626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Создание в группе трудовой атмосферы, постоянной занятости, стремление  к полезным делам</a:t>
            </a:r>
            <a:endParaRPr lang="ru-RU" sz="1400" dirty="0"/>
          </a:p>
        </p:txBody>
      </p:sp>
      <p:sp>
        <p:nvSpPr>
          <p:cNvPr id="8" name="Овал 7"/>
          <p:cNvSpPr/>
          <p:nvPr/>
        </p:nvSpPr>
        <p:spPr>
          <a:xfrm>
            <a:off x="3140229" y="136240"/>
            <a:ext cx="248376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Систематическое включение каждого ребенка в труд на правах партнера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>
            <a:off x="103416" y="3771667"/>
            <a:ext cx="277180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Учет нагрузки, состояния здоровья , интересов, способностей ребенка</a:t>
            </a:r>
            <a:endParaRPr lang="ru-RU" sz="1400" dirty="0"/>
          </a:p>
        </p:txBody>
      </p:sp>
      <p:sp>
        <p:nvSpPr>
          <p:cNvPr id="11" name="Овал 10"/>
          <p:cNvSpPr/>
          <p:nvPr/>
        </p:nvSpPr>
        <p:spPr>
          <a:xfrm>
            <a:off x="-24110" y="1946280"/>
            <a:ext cx="211981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Создание мотивации  трудовой деятельности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>
            <a:off x="393147" y="149865"/>
            <a:ext cx="2208836" cy="1414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Создание эмоционально-положительной обстановки в процессе труда</a:t>
            </a:r>
            <a:endParaRPr lang="ru-RU" sz="1400" dirty="0"/>
          </a:p>
        </p:txBody>
      </p:sp>
      <p:sp>
        <p:nvSpPr>
          <p:cNvPr id="13" name="Овал 12"/>
          <p:cNvSpPr/>
          <p:nvPr/>
        </p:nvSpPr>
        <p:spPr>
          <a:xfrm>
            <a:off x="5296796" y="1409781"/>
            <a:ext cx="193950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Демонстрация заинтересованности педагога 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5662034" y="4210903"/>
            <a:ext cx="19527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Подбор оборудования для труда</a:t>
            </a:r>
            <a:endParaRPr lang="ru-RU" sz="1400" dirty="0"/>
          </a:p>
        </p:txBody>
      </p:sp>
      <p:sp>
        <p:nvSpPr>
          <p:cNvPr id="15" name="Овал 14"/>
          <p:cNvSpPr/>
          <p:nvPr/>
        </p:nvSpPr>
        <p:spPr>
          <a:xfrm>
            <a:off x="3763232" y="5285004"/>
            <a:ext cx="210202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Поощрения в процессе и по результатам труда </a:t>
            </a:r>
            <a:endParaRPr lang="ru-RU" sz="1400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flipH="1" flipV="1">
            <a:off x="2310476" y="1484785"/>
            <a:ext cx="1115740" cy="12669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2129894" y="2657273"/>
            <a:ext cx="397044" cy="1894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4298434" y="1916938"/>
            <a:ext cx="83679" cy="763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6266546" y="3883949"/>
            <a:ext cx="177662" cy="2745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>
            <a:off x="2994670" y="4116445"/>
            <a:ext cx="394054" cy="2812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3388724" y="4158525"/>
            <a:ext cx="644882" cy="12146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5199307" y="2522344"/>
            <a:ext cx="335485" cy="3305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4716016" y="4236055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63888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480366" y="614273"/>
            <a:ext cx="4536504" cy="1052736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Виды </a:t>
            </a:r>
            <a:r>
              <a:rPr lang="ru-RU" sz="36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труда:</a:t>
            </a:r>
            <a:endParaRPr lang="ru-RU" sz="36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9512" y="1950370"/>
            <a:ext cx="5040560" cy="690969"/>
          </a:xfrm>
          <a:prstGeom prst="ellipse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2"/>
                </a:solidFill>
              </a:rPr>
              <a:t>Самообслуживание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639" y="3484888"/>
            <a:ext cx="5625810" cy="425890"/>
          </a:xfrm>
          <a:prstGeom prst="ellipse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Хозяйственно-бытовой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9512" y="4041068"/>
            <a:ext cx="4464496" cy="576064"/>
          </a:xfrm>
          <a:prstGeom prst="ellipse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2"/>
                </a:solidFill>
              </a:rPr>
              <a:t>Труд в природе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-349611" y="2611223"/>
            <a:ext cx="8011727" cy="571077"/>
          </a:xfrm>
          <a:prstGeom prst="ellipse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Ручной  и </a:t>
            </a:r>
            <a:r>
              <a:rPr lang="ru-RU" sz="2800" dirty="0" smtClean="0">
                <a:solidFill>
                  <a:schemeClr val="accent2"/>
                </a:solidFill>
              </a:rPr>
              <a:t>художественный </a:t>
            </a:r>
            <a:r>
              <a:rPr lang="ru-RU" sz="2800" dirty="0" smtClean="0">
                <a:solidFill>
                  <a:schemeClr val="accent2"/>
                </a:solidFill>
              </a:rPr>
              <a:t>труд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82635" y="2187843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82635" y="2778463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82635" y="3522456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282635" y="4221088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340768"/>
            <a:ext cx="63367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Самообслуживание-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это труд ребенка, направленный на обслуживание самого себя (одевание, раздевание, прием пищи, уборка постели, игрушек,  подготовка рабочего места, санитарно-гигиенические </a:t>
            </a:r>
          </a:p>
          <a:p>
            <a:r>
              <a:rPr lang="ru-RU" sz="32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процедуры и т.д.)</a:t>
            </a:r>
            <a:endParaRPr lang="ru-RU" sz="3200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340768"/>
            <a:ext cx="60121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Хозяйственно- бытовой труд  </a:t>
            </a:r>
            <a:r>
              <a:rPr lang="ru-RU" sz="32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  <a:endParaRPr lang="ru-RU" sz="3200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628800"/>
            <a:ext cx="60841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 </a:t>
            </a:r>
            <a: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природе- </a:t>
            </a:r>
            <a:endParaRPr lang="ru-RU" sz="3200" b="1" i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уход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 растениями,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животными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выращивание овощей на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огороде и растений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уголке природы,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цветнике.</a:t>
            </a:r>
            <a:endParaRPr lang="ru-RU" sz="32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784</TotalTime>
  <Words>397</Words>
  <Application>Microsoft Office PowerPoint</Application>
  <PresentationFormat>Экран (4:3)</PresentationFormat>
  <Paragraphs>77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Мальвина</cp:lastModifiedBy>
  <cp:revision>98</cp:revision>
  <dcterms:created xsi:type="dcterms:W3CDTF">2013-03-17T20:31:18Z</dcterms:created>
  <dcterms:modified xsi:type="dcterms:W3CDTF">2018-05-30T08:28:01Z</dcterms:modified>
</cp:coreProperties>
</file>