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Что влияет на адаптацию ребенка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637-41A8-BE6C-2E9FFB442DD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637-41A8-BE6C-2E9FFB442DD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B637-41A8-BE6C-2E9FFB442DD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B637-41A8-BE6C-2E9FFB442DD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B637-41A8-BE6C-2E9FFB442DDD}"/>
              </c:ext>
            </c:extLst>
          </c:dPt>
          <c:cat>
            <c:strRef>
              <c:f>Лист1!$A$2:$A$6</c:f>
              <c:strCache>
                <c:ptCount val="5"/>
                <c:pt idx="0">
                  <c:v>Умение общаться со взрослыми и сверстниками</c:v>
                </c:pt>
                <c:pt idx="1">
                  <c:v>Приближённость домашнего режима к режиму детского сада</c:v>
                </c:pt>
                <c:pt idx="2">
                  <c:v>Состояние здоровья</c:v>
                </c:pt>
                <c:pt idx="3">
                  <c:v>Сформированность предметной
и игровой деятельности</c:v>
                </c:pt>
                <c:pt idx="4">
                  <c:v>Возраст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637-41A8-BE6C-2E9FFB442D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B5FC14-B580-4DF2-823D-C6AA6D4391E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7A8A56-797C-442C-8067-3D3EAD749B28}">
      <dgm:prSet phldrT="[Текст]"/>
      <dgm:spPr/>
      <dgm:t>
        <a:bodyPr/>
        <a:lstStyle/>
        <a:p>
          <a:r>
            <a:rPr lang="ru-RU" dirty="0" smtClean="0">
              <a:solidFill>
                <a:srgbClr val="7030A0"/>
              </a:solidFill>
            </a:rPr>
            <a:t>Степени адаптации</a:t>
          </a:r>
          <a:endParaRPr lang="ru-RU" dirty="0">
            <a:solidFill>
              <a:srgbClr val="7030A0"/>
            </a:solidFill>
          </a:endParaRPr>
        </a:p>
      </dgm:t>
    </dgm:pt>
    <dgm:pt modelId="{AF6BA2B4-EB1C-48CB-9B51-585BBC4E402E}" type="parTrans" cxnId="{D6B4EBF2-B2A9-41BB-B6A8-5909F7E4A285}">
      <dgm:prSet/>
      <dgm:spPr/>
      <dgm:t>
        <a:bodyPr/>
        <a:lstStyle/>
        <a:p>
          <a:endParaRPr lang="ru-RU"/>
        </a:p>
      </dgm:t>
    </dgm:pt>
    <dgm:pt modelId="{2D8AD635-8A7C-49EA-A46D-6571C06F8834}" type="sibTrans" cxnId="{D6B4EBF2-B2A9-41BB-B6A8-5909F7E4A285}">
      <dgm:prSet/>
      <dgm:spPr/>
      <dgm:t>
        <a:bodyPr/>
        <a:lstStyle/>
        <a:p>
          <a:endParaRPr lang="ru-RU"/>
        </a:p>
      </dgm:t>
    </dgm:pt>
    <dgm:pt modelId="{70C5EBF1-AEF6-4E4F-A691-D58D1B0C7D1A}">
      <dgm:prSet phldrT="[Текст]"/>
      <dgm:spPr/>
      <dgm:t>
        <a:bodyPr/>
        <a:lstStyle/>
        <a:p>
          <a:r>
            <a:rPr lang="ru-RU" dirty="0" smtClean="0">
              <a:solidFill>
                <a:srgbClr val="00B050"/>
              </a:solidFill>
            </a:rPr>
            <a:t>легкая</a:t>
          </a:r>
          <a:endParaRPr lang="ru-RU" dirty="0">
            <a:solidFill>
              <a:srgbClr val="00B050"/>
            </a:solidFill>
          </a:endParaRPr>
        </a:p>
      </dgm:t>
    </dgm:pt>
    <dgm:pt modelId="{DE473EA6-3761-47B0-BFF9-515622D04FDE}" type="parTrans" cxnId="{121E3B06-095D-4362-B283-A716C0DE15E9}">
      <dgm:prSet/>
      <dgm:spPr/>
      <dgm:t>
        <a:bodyPr/>
        <a:lstStyle/>
        <a:p>
          <a:endParaRPr lang="ru-RU"/>
        </a:p>
      </dgm:t>
    </dgm:pt>
    <dgm:pt modelId="{A0A58BE8-D463-49A9-A4F8-7EA4D8015303}" type="sibTrans" cxnId="{121E3B06-095D-4362-B283-A716C0DE15E9}">
      <dgm:prSet/>
      <dgm:spPr/>
      <dgm:t>
        <a:bodyPr/>
        <a:lstStyle/>
        <a:p>
          <a:endParaRPr lang="ru-RU"/>
        </a:p>
      </dgm:t>
    </dgm:pt>
    <dgm:pt modelId="{E7A34A05-EFC9-4449-B757-6818795AFDEB}">
      <dgm:prSet phldrT="[Текст]"/>
      <dgm:spPr/>
      <dgm:t>
        <a:bodyPr/>
        <a:lstStyle/>
        <a:p>
          <a:r>
            <a:rPr lang="ru-RU" dirty="0" smtClean="0">
              <a:solidFill>
                <a:srgbClr val="FFC000"/>
              </a:solidFill>
            </a:rPr>
            <a:t>средняя</a:t>
          </a:r>
          <a:endParaRPr lang="ru-RU" dirty="0">
            <a:solidFill>
              <a:srgbClr val="FFC000"/>
            </a:solidFill>
          </a:endParaRPr>
        </a:p>
      </dgm:t>
    </dgm:pt>
    <dgm:pt modelId="{60E18596-6B22-4789-96F0-B3421C185B06}" type="parTrans" cxnId="{8050D5D6-CE1C-4BA5-BB86-5D10B705F65A}">
      <dgm:prSet/>
      <dgm:spPr/>
      <dgm:t>
        <a:bodyPr/>
        <a:lstStyle/>
        <a:p>
          <a:endParaRPr lang="ru-RU"/>
        </a:p>
      </dgm:t>
    </dgm:pt>
    <dgm:pt modelId="{E8F270E3-B366-4E2E-9D64-BAA084D1C795}" type="sibTrans" cxnId="{8050D5D6-CE1C-4BA5-BB86-5D10B705F65A}">
      <dgm:prSet/>
      <dgm:spPr/>
      <dgm:t>
        <a:bodyPr/>
        <a:lstStyle/>
        <a:p>
          <a:endParaRPr lang="ru-RU"/>
        </a:p>
      </dgm:t>
    </dgm:pt>
    <dgm:pt modelId="{2146B4A9-782B-496C-B4D8-DA286A1B0474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тяжелая</a:t>
          </a:r>
          <a:endParaRPr lang="ru-RU" dirty="0">
            <a:solidFill>
              <a:srgbClr val="FF0000"/>
            </a:solidFill>
          </a:endParaRPr>
        </a:p>
      </dgm:t>
    </dgm:pt>
    <dgm:pt modelId="{4CCD8F51-E500-46C7-B82B-EE09ED6D2674}" type="parTrans" cxnId="{C59A993D-B8E5-4F20-9B4E-384D7703C613}">
      <dgm:prSet/>
      <dgm:spPr/>
      <dgm:t>
        <a:bodyPr/>
        <a:lstStyle/>
        <a:p>
          <a:endParaRPr lang="ru-RU"/>
        </a:p>
      </dgm:t>
    </dgm:pt>
    <dgm:pt modelId="{90B69ED3-FF6C-4B9C-832E-62EE94B0D9EA}" type="sibTrans" cxnId="{C59A993D-B8E5-4F20-9B4E-384D7703C613}">
      <dgm:prSet/>
      <dgm:spPr/>
      <dgm:t>
        <a:bodyPr/>
        <a:lstStyle/>
        <a:p>
          <a:endParaRPr lang="ru-RU"/>
        </a:p>
      </dgm:t>
    </dgm:pt>
    <dgm:pt modelId="{D94BD212-7391-4449-AA1A-A54A0BFE466C}" type="pres">
      <dgm:prSet presAssocID="{45B5FC14-B580-4DF2-823D-C6AA6D4391E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27B6F18-27B4-4A80-A573-AE0D9C224F8A}" type="pres">
      <dgm:prSet presAssocID="{9C7A8A56-797C-442C-8067-3D3EAD749B28}" presName="hierRoot1" presStyleCnt="0">
        <dgm:presLayoutVars>
          <dgm:hierBranch val="init"/>
        </dgm:presLayoutVars>
      </dgm:prSet>
      <dgm:spPr/>
    </dgm:pt>
    <dgm:pt modelId="{0D0CD893-B0CE-4BD4-B298-6B2B78D7A9B7}" type="pres">
      <dgm:prSet presAssocID="{9C7A8A56-797C-442C-8067-3D3EAD749B28}" presName="rootComposite1" presStyleCnt="0"/>
      <dgm:spPr/>
    </dgm:pt>
    <dgm:pt modelId="{E8628A58-D296-4E77-8393-6D8336F688B8}" type="pres">
      <dgm:prSet presAssocID="{9C7A8A56-797C-442C-8067-3D3EAD749B2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4254B3-71E3-4412-9571-497428430479}" type="pres">
      <dgm:prSet presAssocID="{9C7A8A56-797C-442C-8067-3D3EAD749B2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85DA3D9-53AE-4A4E-A01A-057387EF2443}" type="pres">
      <dgm:prSet presAssocID="{9C7A8A56-797C-442C-8067-3D3EAD749B28}" presName="hierChild2" presStyleCnt="0"/>
      <dgm:spPr/>
    </dgm:pt>
    <dgm:pt modelId="{367DE9EB-CE1B-4AB9-BC41-5F78343773BC}" type="pres">
      <dgm:prSet presAssocID="{DE473EA6-3761-47B0-BFF9-515622D04FDE}" presName="Name37" presStyleLbl="parChTrans1D2" presStyleIdx="0" presStyleCnt="3"/>
      <dgm:spPr/>
      <dgm:t>
        <a:bodyPr/>
        <a:lstStyle/>
        <a:p>
          <a:endParaRPr lang="ru-RU"/>
        </a:p>
      </dgm:t>
    </dgm:pt>
    <dgm:pt modelId="{AE0CB2B7-DA94-4C69-9191-504B297CF277}" type="pres">
      <dgm:prSet presAssocID="{70C5EBF1-AEF6-4E4F-A691-D58D1B0C7D1A}" presName="hierRoot2" presStyleCnt="0">
        <dgm:presLayoutVars>
          <dgm:hierBranch val="init"/>
        </dgm:presLayoutVars>
      </dgm:prSet>
      <dgm:spPr/>
    </dgm:pt>
    <dgm:pt modelId="{BD1C9459-E33E-432C-B026-B9FF3ADA9290}" type="pres">
      <dgm:prSet presAssocID="{70C5EBF1-AEF6-4E4F-A691-D58D1B0C7D1A}" presName="rootComposite" presStyleCnt="0"/>
      <dgm:spPr/>
    </dgm:pt>
    <dgm:pt modelId="{ACF584DA-2A94-45D1-B9BF-F515158E12F7}" type="pres">
      <dgm:prSet presAssocID="{70C5EBF1-AEF6-4E4F-A691-D58D1B0C7D1A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28ED48-4C96-4A36-AAFE-75177AE52C6F}" type="pres">
      <dgm:prSet presAssocID="{70C5EBF1-AEF6-4E4F-A691-D58D1B0C7D1A}" presName="rootConnector" presStyleLbl="node2" presStyleIdx="0" presStyleCnt="3"/>
      <dgm:spPr/>
      <dgm:t>
        <a:bodyPr/>
        <a:lstStyle/>
        <a:p>
          <a:endParaRPr lang="ru-RU"/>
        </a:p>
      </dgm:t>
    </dgm:pt>
    <dgm:pt modelId="{74A4D3EB-EA51-42CF-944C-A40A204B339F}" type="pres">
      <dgm:prSet presAssocID="{70C5EBF1-AEF6-4E4F-A691-D58D1B0C7D1A}" presName="hierChild4" presStyleCnt="0"/>
      <dgm:spPr/>
    </dgm:pt>
    <dgm:pt modelId="{B4E50A32-3E14-4243-9BC0-C356518872AA}" type="pres">
      <dgm:prSet presAssocID="{70C5EBF1-AEF6-4E4F-A691-D58D1B0C7D1A}" presName="hierChild5" presStyleCnt="0"/>
      <dgm:spPr/>
    </dgm:pt>
    <dgm:pt modelId="{073009BD-9A21-4340-9187-8515D27464DF}" type="pres">
      <dgm:prSet presAssocID="{60E18596-6B22-4789-96F0-B3421C185B06}" presName="Name37" presStyleLbl="parChTrans1D2" presStyleIdx="1" presStyleCnt="3"/>
      <dgm:spPr/>
      <dgm:t>
        <a:bodyPr/>
        <a:lstStyle/>
        <a:p>
          <a:endParaRPr lang="ru-RU"/>
        </a:p>
      </dgm:t>
    </dgm:pt>
    <dgm:pt modelId="{1C083C34-3AA6-4A02-8BE6-62C8C1B114A2}" type="pres">
      <dgm:prSet presAssocID="{E7A34A05-EFC9-4449-B757-6818795AFDEB}" presName="hierRoot2" presStyleCnt="0">
        <dgm:presLayoutVars>
          <dgm:hierBranch val="init"/>
        </dgm:presLayoutVars>
      </dgm:prSet>
      <dgm:spPr/>
    </dgm:pt>
    <dgm:pt modelId="{0662CB12-D1F5-4F03-9EB3-AABE62D4D667}" type="pres">
      <dgm:prSet presAssocID="{E7A34A05-EFC9-4449-B757-6818795AFDEB}" presName="rootComposite" presStyleCnt="0"/>
      <dgm:spPr/>
    </dgm:pt>
    <dgm:pt modelId="{3B4FDC27-1937-4A89-9E98-B08D41F2E6DC}" type="pres">
      <dgm:prSet presAssocID="{E7A34A05-EFC9-4449-B757-6818795AFDEB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886D84-7B8C-461D-88FB-1CBC673EA4C7}" type="pres">
      <dgm:prSet presAssocID="{E7A34A05-EFC9-4449-B757-6818795AFDEB}" presName="rootConnector" presStyleLbl="node2" presStyleIdx="1" presStyleCnt="3"/>
      <dgm:spPr/>
      <dgm:t>
        <a:bodyPr/>
        <a:lstStyle/>
        <a:p>
          <a:endParaRPr lang="ru-RU"/>
        </a:p>
      </dgm:t>
    </dgm:pt>
    <dgm:pt modelId="{E0612381-8D1B-494F-80ED-D3AC7391563E}" type="pres">
      <dgm:prSet presAssocID="{E7A34A05-EFC9-4449-B757-6818795AFDEB}" presName="hierChild4" presStyleCnt="0"/>
      <dgm:spPr/>
    </dgm:pt>
    <dgm:pt modelId="{93A6E5F2-9F63-4FDC-9E0E-A7E58D77C9ED}" type="pres">
      <dgm:prSet presAssocID="{E7A34A05-EFC9-4449-B757-6818795AFDEB}" presName="hierChild5" presStyleCnt="0"/>
      <dgm:spPr/>
    </dgm:pt>
    <dgm:pt modelId="{5F4F60E1-7FA4-45CC-B4E0-D0AEBE9563E4}" type="pres">
      <dgm:prSet presAssocID="{4CCD8F51-E500-46C7-B82B-EE09ED6D2674}" presName="Name37" presStyleLbl="parChTrans1D2" presStyleIdx="2" presStyleCnt="3"/>
      <dgm:spPr/>
      <dgm:t>
        <a:bodyPr/>
        <a:lstStyle/>
        <a:p>
          <a:endParaRPr lang="ru-RU"/>
        </a:p>
      </dgm:t>
    </dgm:pt>
    <dgm:pt modelId="{A2E8CE1B-9BB0-4CF4-B093-AE6DBED456E6}" type="pres">
      <dgm:prSet presAssocID="{2146B4A9-782B-496C-B4D8-DA286A1B0474}" presName="hierRoot2" presStyleCnt="0">
        <dgm:presLayoutVars>
          <dgm:hierBranch val="init"/>
        </dgm:presLayoutVars>
      </dgm:prSet>
      <dgm:spPr/>
    </dgm:pt>
    <dgm:pt modelId="{96FE0F6C-B0B8-4066-B46C-235A734E6554}" type="pres">
      <dgm:prSet presAssocID="{2146B4A9-782B-496C-B4D8-DA286A1B0474}" presName="rootComposite" presStyleCnt="0"/>
      <dgm:spPr/>
    </dgm:pt>
    <dgm:pt modelId="{51A16DA5-39F0-4B3A-9D99-6BE1CA7614C0}" type="pres">
      <dgm:prSet presAssocID="{2146B4A9-782B-496C-B4D8-DA286A1B047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556C75-070E-4C96-88F2-140B93E8A6BA}" type="pres">
      <dgm:prSet presAssocID="{2146B4A9-782B-496C-B4D8-DA286A1B0474}" presName="rootConnector" presStyleLbl="node2" presStyleIdx="2" presStyleCnt="3"/>
      <dgm:spPr/>
      <dgm:t>
        <a:bodyPr/>
        <a:lstStyle/>
        <a:p>
          <a:endParaRPr lang="ru-RU"/>
        </a:p>
      </dgm:t>
    </dgm:pt>
    <dgm:pt modelId="{D94F1B30-1C97-4710-AEF7-37B4E599F0AC}" type="pres">
      <dgm:prSet presAssocID="{2146B4A9-782B-496C-B4D8-DA286A1B0474}" presName="hierChild4" presStyleCnt="0"/>
      <dgm:spPr/>
    </dgm:pt>
    <dgm:pt modelId="{BB7192A5-2D40-470B-9029-E61A8DE2445C}" type="pres">
      <dgm:prSet presAssocID="{2146B4A9-782B-496C-B4D8-DA286A1B0474}" presName="hierChild5" presStyleCnt="0"/>
      <dgm:spPr/>
    </dgm:pt>
    <dgm:pt modelId="{0C45748E-9A37-4077-AF84-99CB2F1E875C}" type="pres">
      <dgm:prSet presAssocID="{9C7A8A56-797C-442C-8067-3D3EAD749B28}" presName="hierChild3" presStyleCnt="0"/>
      <dgm:spPr/>
    </dgm:pt>
  </dgm:ptLst>
  <dgm:cxnLst>
    <dgm:cxn modelId="{2FCC4E6A-3253-49EE-A45C-634D8371E379}" type="presOf" srcId="{2146B4A9-782B-496C-B4D8-DA286A1B0474}" destId="{52556C75-070E-4C96-88F2-140B93E8A6BA}" srcOrd="1" destOrd="0" presId="urn:microsoft.com/office/officeart/2005/8/layout/orgChart1"/>
    <dgm:cxn modelId="{D60AA1EC-EF36-4EAC-A4FC-6A8322EE587A}" type="presOf" srcId="{9C7A8A56-797C-442C-8067-3D3EAD749B28}" destId="{E8628A58-D296-4E77-8393-6D8336F688B8}" srcOrd="0" destOrd="0" presId="urn:microsoft.com/office/officeart/2005/8/layout/orgChart1"/>
    <dgm:cxn modelId="{3C12312B-ABB7-4047-9CD1-E218C695CDB7}" type="presOf" srcId="{E7A34A05-EFC9-4449-B757-6818795AFDEB}" destId="{3B4FDC27-1937-4A89-9E98-B08D41F2E6DC}" srcOrd="0" destOrd="0" presId="urn:microsoft.com/office/officeart/2005/8/layout/orgChart1"/>
    <dgm:cxn modelId="{3A47A35A-0A08-4683-9F2F-B9DBD65BA8CF}" type="presOf" srcId="{70C5EBF1-AEF6-4E4F-A691-D58D1B0C7D1A}" destId="{4128ED48-4C96-4A36-AAFE-75177AE52C6F}" srcOrd="1" destOrd="0" presId="urn:microsoft.com/office/officeart/2005/8/layout/orgChart1"/>
    <dgm:cxn modelId="{880402C6-5108-47E5-BA6E-6987AA819AD6}" type="presOf" srcId="{E7A34A05-EFC9-4449-B757-6818795AFDEB}" destId="{E1886D84-7B8C-461D-88FB-1CBC673EA4C7}" srcOrd="1" destOrd="0" presId="urn:microsoft.com/office/officeart/2005/8/layout/orgChart1"/>
    <dgm:cxn modelId="{D6B4EBF2-B2A9-41BB-B6A8-5909F7E4A285}" srcId="{45B5FC14-B580-4DF2-823D-C6AA6D4391E7}" destId="{9C7A8A56-797C-442C-8067-3D3EAD749B28}" srcOrd="0" destOrd="0" parTransId="{AF6BA2B4-EB1C-48CB-9B51-585BBC4E402E}" sibTransId="{2D8AD635-8A7C-49EA-A46D-6571C06F8834}"/>
    <dgm:cxn modelId="{3F44FFD3-39F1-4A42-B00E-84BCC9C2344E}" type="presOf" srcId="{70C5EBF1-AEF6-4E4F-A691-D58D1B0C7D1A}" destId="{ACF584DA-2A94-45D1-B9BF-F515158E12F7}" srcOrd="0" destOrd="0" presId="urn:microsoft.com/office/officeart/2005/8/layout/orgChart1"/>
    <dgm:cxn modelId="{8050D5D6-CE1C-4BA5-BB86-5D10B705F65A}" srcId="{9C7A8A56-797C-442C-8067-3D3EAD749B28}" destId="{E7A34A05-EFC9-4449-B757-6818795AFDEB}" srcOrd="1" destOrd="0" parTransId="{60E18596-6B22-4789-96F0-B3421C185B06}" sibTransId="{E8F270E3-B366-4E2E-9D64-BAA084D1C795}"/>
    <dgm:cxn modelId="{9652483B-7A52-4209-AE8C-09B5DC5EC4D4}" type="presOf" srcId="{45B5FC14-B580-4DF2-823D-C6AA6D4391E7}" destId="{D94BD212-7391-4449-AA1A-A54A0BFE466C}" srcOrd="0" destOrd="0" presId="urn:microsoft.com/office/officeart/2005/8/layout/orgChart1"/>
    <dgm:cxn modelId="{121E3B06-095D-4362-B283-A716C0DE15E9}" srcId="{9C7A8A56-797C-442C-8067-3D3EAD749B28}" destId="{70C5EBF1-AEF6-4E4F-A691-D58D1B0C7D1A}" srcOrd="0" destOrd="0" parTransId="{DE473EA6-3761-47B0-BFF9-515622D04FDE}" sibTransId="{A0A58BE8-D463-49A9-A4F8-7EA4D8015303}"/>
    <dgm:cxn modelId="{DA12EECF-940E-4C6F-A674-23BC0B3C02F5}" type="presOf" srcId="{DE473EA6-3761-47B0-BFF9-515622D04FDE}" destId="{367DE9EB-CE1B-4AB9-BC41-5F78343773BC}" srcOrd="0" destOrd="0" presId="urn:microsoft.com/office/officeart/2005/8/layout/orgChart1"/>
    <dgm:cxn modelId="{8294F8FB-16A5-4C29-B428-D7A1E39BE894}" type="presOf" srcId="{9C7A8A56-797C-442C-8067-3D3EAD749B28}" destId="{224254B3-71E3-4412-9571-497428430479}" srcOrd="1" destOrd="0" presId="urn:microsoft.com/office/officeart/2005/8/layout/orgChart1"/>
    <dgm:cxn modelId="{2407FC1C-330D-4CD8-92FD-0667C84E96A8}" type="presOf" srcId="{60E18596-6B22-4789-96F0-B3421C185B06}" destId="{073009BD-9A21-4340-9187-8515D27464DF}" srcOrd="0" destOrd="0" presId="urn:microsoft.com/office/officeart/2005/8/layout/orgChart1"/>
    <dgm:cxn modelId="{1F3EB309-B6F4-420B-9437-7C8A27F18F91}" type="presOf" srcId="{4CCD8F51-E500-46C7-B82B-EE09ED6D2674}" destId="{5F4F60E1-7FA4-45CC-B4E0-D0AEBE9563E4}" srcOrd="0" destOrd="0" presId="urn:microsoft.com/office/officeart/2005/8/layout/orgChart1"/>
    <dgm:cxn modelId="{84A79D8B-E7BD-4992-AE59-E5A6C9513A3F}" type="presOf" srcId="{2146B4A9-782B-496C-B4D8-DA286A1B0474}" destId="{51A16DA5-39F0-4B3A-9D99-6BE1CA7614C0}" srcOrd="0" destOrd="0" presId="urn:microsoft.com/office/officeart/2005/8/layout/orgChart1"/>
    <dgm:cxn modelId="{C59A993D-B8E5-4F20-9B4E-384D7703C613}" srcId="{9C7A8A56-797C-442C-8067-3D3EAD749B28}" destId="{2146B4A9-782B-496C-B4D8-DA286A1B0474}" srcOrd="2" destOrd="0" parTransId="{4CCD8F51-E500-46C7-B82B-EE09ED6D2674}" sibTransId="{90B69ED3-FF6C-4B9C-832E-62EE94B0D9EA}"/>
    <dgm:cxn modelId="{6CE30C78-EF80-4CB6-9528-F0240B208EE6}" type="presParOf" srcId="{D94BD212-7391-4449-AA1A-A54A0BFE466C}" destId="{127B6F18-27B4-4A80-A573-AE0D9C224F8A}" srcOrd="0" destOrd="0" presId="urn:microsoft.com/office/officeart/2005/8/layout/orgChart1"/>
    <dgm:cxn modelId="{F6513D7F-0C3B-4517-896D-21A290A88C3B}" type="presParOf" srcId="{127B6F18-27B4-4A80-A573-AE0D9C224F8A}" destId="{0D0CD893-B0CE-4BD4-B298-6B2B78D7A9B7}" srcOrd="0" destOrd="0" presId="urn:microsoft.com/office/officeart/2005/8/layout/orgChart1"/>
    <dgm:cxn modelId="{D9B4F78F-8228-45DF-8924-6766F7F6C729}" type="presParOf" srcId="{0D0CD893-B0CE-4BD4-B298-6B2B78D7A9B7}" destId="{E8628A58-D296-4E77-8393-6D8336F688B8}" srcOrd="0" destOrd="0" presId="urn:microsoft.com/office/officeart/2005/8/layout/orgChart1"/>
    <dgm:cxn modelId="{7F2FF514-ED21-4501-8902-7C3D580E340D}" type="presParOf" srcId="{0D0CD893-B0CE-4BD4-B298-6B2B78D7A9B7}" destId="{224254B3-71E3-4412-9571-497428430479}" srcOrd="1" destOrd="0" presId="urn:microsoft.com/office/officeart/2005/8/layout/orgChart1"/>
    <dgm:cxn modelId="{FB2DB8E3-94FE-4E41-A370-AEC3E62C63ED}" type="presParOf" srcId="{127B6F18-27B4-4A80-A573-AE0D9C224F8A}" destId="{385DA3D9-53AE-4A4E-A01A-057387EF2443}" srcOrd="1" destOrd="0" presId="urn:microsoft.com/office/officeart/2005/8/layout/orgChart1"/>
    <dgm:cxn modelId="{A67A2979-1658-4398-958B-FF97C280888F}" type="presParOf" srcId="{385DA3D9-53AE-4A4E-A01A-057387EF2443}" destId="{367DE9EB-CE1B-4AB9-BC41-5F78343773BC}" srcOrd="0" destOrd="0" presId="urn:microsoft.com/office/officeart/2005/8/layout/orgChart1"/>
    <dgm:cxn modelId="{A0D89F88-3644-4B9D-BE42-9C962BB54D44}" type="presParOf" srcId="{385DA3D9-53AE-4A4E-A01A-057387EF2443}" destId="{AE0CB2B7-DA94-4C69-9191-504B297CF277}" srcOrd="1" destOrd="0" presId="urn:microsoft.com/office/officeart/2005/8/layout/orgChart1"/>
    <dgm:cxn modelId="{59910EF4-87C0-4AB0-BD1A-FA185BEBA4DC}" type="presParOf" srcId="{AE0CB2B7-DA94-4C69-9191-504B297CF277}" destId="{BD1C9459-E33E-432C-B026-B9FF3ADA9290}" srcOrd="0" destOrd="0" presId="urn:microsoft.com/office/officeart/2005/8/layout/orgChart1"/>
    <dgm:cxn modelId="{38FA583F-1906-49D4-8D7F-7AD3687BA52C}" type="presParOf" srcId="{BD1C9459-E33E-432C-B026-B9FF3ADA9290}" destId="{ACF584DA-2A94-45D1-B9BF-F515158E12F7}" srcOrd="0" destOrd="0" presId="urn:microsoft.com/office/officeart/2005/8/layout/orgChart1"/>
    <dgm:cxn modelId="{C050CAA1-B892-4F6F-97B2-943BEB4C2219}" type="presParOf" srcId="{BD1C9459-E33E-432C-B026-B9FF3ADA9290}" destId="{4128ED48-4C96-4A36-AAFE-75177AE52C6F}" srcOrd="1" destOrd="0" presId="urn:microsoft.com/office/officeart/2005/8/layout/orgChart1"/>
    <dgm:cxn modelId="{97FDB55D-B9A6-44A5-B31D-8CCCDC5A7D2E}" type="presParOf" srcId="{AE0CB2B7-DA94-4C69-9191-504B297CF277}" destId="{74A4D3EB-EA51-42CF-944C-A40A204B339F}" srcOrd="1" destOrd="0" presId="urn:microsoft.com/office/officeart/2005/8/layout/orgChart1"/>
    <dgm:cxn modelId="{F7FB693E-0C48-4CF5-B024-F55457FA87C2}" type="presParOf" srcId="{AE0CB2B7-DA94-4C69-9191-504B297CF277}" destId="{B4E50A32-3E14-4243-9BC0-C356518872AA}" srcOrd="2" destOrd="0" presId="urn:microsoft.com/office/officeart/2005/8/layout/orgChart1"/>
    <dgm:cxn modelId="{6E6A6A3C-4BAD-4324-9CC0-9B1EF1EACE5D}" type="presParOf" srcId="{385DA3D9-53AE-4A4E-A01A-057387EF2443}" destId="{073009BD-9A21-4340-9187-8515D27464DF}" srcOrd="2" destOrd="0" presId="urn:microsoft.com/office/officeart/2005/8/layout/orgChart1"/>
    <dgm:cxn modelId="{5F3B0B6F-EB87-44D5-B9E0-3620537E22F6}" type="presParOf" srcId="{385DA3D9-53AE-4A4E-A01A-057387EF2443}" destId="{1C083C34-3AA6-4A02-8BE6-62C8C1B114A2}" srcOrd="3" destOrd="0" presId="urn:microsoft.com/office/officeart/2005/8/layout/orgChart1"/>
    <dgm:cxn modelId="{CCA54FA3-DD24-4F58-8C70-A7F41AAA326E}" type="presParOf" srcId="{1C083C34-3AA6-4A02-8BE6-62C8C1B114A2}" destId="{0662CB12-D1F5-4F03-9EB3-AABE62D4D667}" srcOrd="0" destOrd="0" presId="urn:microsoft.com/office/officeart/2005/8/layout/orgChart1"/>
    <dgm:cxn modelId="{95A7DF7E-DB05-428A-81E5-2BB48AC2584D}" type="presParOf" srcId="{0662CB12-D1F5-4F03-9EB3-AABE62D4D667}" destId="{3B4FDC27-1937-4A89-9E98-B08D41F2E6DC}" srcOrd="0" destOrd="0" presId="urn:microsoft.com/office/officeart/2005/8/layout/orgChart1"/>
    <dgm:cxn modelId="{51847307-72F2-4372-BAC1-7FCCDD5F5363}" type="presParOf" srcId="{0662CB12-D1F5-4F03-9EB3-AABE62D4D667}" destId="{E1886D84-7B8C-461D-88FB-1CBC673EA4C7}" srcOrd="1" destOrd="0" presId="urn:microsoft.com/office/officeart/2005/8/layout/orgChart1"/>
    <dgm:cxn modelId="{D9E2FFD0-C838-41A4-8F31-1F2C30875F55}" type="presParOf" srcId="{1C083C34-3AA6-4A02-8BE6-62C8C1B114A2}" destId="{E0612381-8D1B-494F-80ED-D3AC7391563E}" srcOrd="1" destOrd="0" presId="urn:microsoft.com/office/officeart/2005/8/layout/orgChart1"/>
    <dgm:cxn modelId="{83890DFA-DB1D-4BAD-9E22-16EB2221BF9A}" type="presParOf" srcId="{1C083C34-3AA6-4A02-8BE6-62C8C1B114A2}" destId="{93A6E5F2-9F63-4FDC-9E0E-A7E58D77C9ED}" srcOrd="2" destOrd="0" presId="urn:microsoft.com/office/officeart/2005/8/layout/orgChart1"/>
    <dgm:cxn modelId="{6F779E68-C60E-489B-AF35-F5D83B02D9CF}" type="presParOf" srcId="{385DA3D9-53AE-4A4E-A01A-057387EF2443}" destId="{5F4F60E1-7FA4-45CC-B4E0-D0AEBE9563E4}" srcOrd="4" destOrd="0" presId="urn:microsoft.com/office/officeart/2005/8/layout/orgChart1"/>
    <dgm:cxn modelId="{0A676C4D-74BC-44E6-BD26-9351FF9EAA6D}" type="presParOf" srcId="{385DA3D9-53AE-4A4E-A01A-057387EF2443}" destId="{A2E8CE1B-9BB0-4CF4-B093-AE6DBED456E6}" srcOrd="5" destOrd="0" presId="urn:microsoft.com/office/officeart/2005/8/layout/orgChart1"/>
    <dgm:cxn modelId="{958B2E6D-1A45-4DF7-BF3F-317504AA6B90}" type="presParOf" srcId="{A2E8CE1B-9BB0-4CF4-B093-AE6DBED456E6}" destId="{96FE0F6C-B0B8-4066-B46C-235A734E6554}" srcOrd="0" destOrd="0" presId="urn:microsoft.com/office/officeart/2005/8/layout/orgChart1"/>
    <dgm:cxn modelId="{98A8223C-5957-4F7C-B90D-9258508180D3}" type="presParOf" srcId="{96FE0F6C-B0B8-4066-B46C-235A734E6554}" destId="{51A16DA5-39F0-4B3A-9D99-6BE1CA7614C0}" srcOrd="0" destOrd="0" presId="urn:microsoft.com/office/officeart/2005/8/layout/orgChart1"/>
    <dgm:cxn modelId="{EA9008FF-DE11-4EC5-8F48-CC5BD00BEDFE}" type="presParOf" srcId="{96FE0F6C-B0B8-4066-B46C-235A734E6554}" destId="{52556C75-070E-4C96-88F2-140B93E8A6BA}" srcOrd="1" destOrd="0" presId="urn:microsoft.com/office/officeart/2005/8/layout/orgChart1"/>
    <dgm:cxn modelId="{47488CCE-02E1-44B8-A419-F285D294C8B2}" type="presParOf" srcId="{A2E8CE1B-9BB0-4CF4-B093-AE6DBED456E6}" destId="{D94F1B30-1C97-4710-AEF7-37B4E599F0AC}" srcOrd="1" destOrd="0" presId="urn:microsoft.com/office/officeart/2005/8/layout/orgChart1"/>
    <dgm:cxn modelId="{941558F0-233C-4BAA-8CFB-CA93A044689F}" type="presParOf" srcId="{A2E8CE1B-9BB0-4CF4-B093-AE6DBED456E6}" destId="{BB7192A5-2D40-470B-9029-E61A8DE2445C}" srcOrd="2" destOrd="0" presId="urn:microsoft.com/office/officeart/2005/8/layout/orgChart1"/>
    <dgm:cxn modelId="{A9F0FB53-E0B9-4EAD-ABC1-5339D9FC33BF}" type="presParOf" srcId="{127B6F18-27B4-4A80-A573-AE0D9C224F8A}" destId="{0C45748E-9A37-4077-AF84-99CB2F1E875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4F60E1-7FA4-45CC-B4E0-D0AEBE9563E4}">
      <dsp:nvSpPr>
        <dsp:cNvPr id="0" name=""/>
        <dsp:cNvSpPr/>
      </dsp:nvSpPr>
      <dsp:spPr>
        <a:xfrm>
          <a:off x="5676900" y="2672864"/>
          <a:ext cx="4016448" cy="6970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534"/>
              </a:lnTo>
              <a:lnTo>
                <a:pt x="4016448" y="348534"/>
              </a:lnTo>
              <a:lnTo>
                <a:pt x="4016448" y="69706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3009BD-9A21-4340-9187-8515D27464DF}">
      <dsp:nvSpPr>
        <dsp:cNvPr id="0" name=""/>
        <dsp:cNvSpPr/>
      </dsp:nvSpPr>
      <dsp:spPr>
        <a:xfrm>
          <a:off x="5631179" y="2672864"/>
          <a:ext cx="91440" cy="6970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9706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7DE9EB-CE1B-4AB9-BC41-5F78343773BC}">
      <dsp:nvSpPr>
        <dsp:cNvPr id="0" name=""/>
        <dsp:cNvSpPr/>
      </dsp:nvSpPr>
      <dsp:spPr>
        <a:xfrm>
          <a:off x="1660451" y="2672864"/>
          <a:ext cx="4016448" cy="697069"/>
        </a:xfrm>
        <a:custGeom>
          <a:avLst/>
          <a:gdLst/>
          <a:ahLst/>
          <a:cxnLst/>
          <a:rect l="0" t="0" r="0" b="0"/>
          <a:pathLst>
            <a:path>
              <a:moveTo>
                <a:pt x="4016448" y="0"/>
              </a:moveTo>
              <a:lnTo>
                <a:pt x="4016448" y="348534"/>
              </a:lnTo>
              <a:lnTo>
                <a:pt x="0" y="348534"/>
              </a:lnTo>
              <a:lnTo>
                <a:pt x="0" y="69706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628A58-D296-4E77-8393-6D8336F688B8}">
      <dsp:nvSpPr>
        <dsp:cNvPr id="0" name=""/>
        <dsp:cNvSpPr/>
      </dsp:nvSpPr>
      <dsp:spPr>
        <a:xfrm>
          <a:off x="4017210" y="1013175"/>
          <a:ext cx="3319378" cy="16596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600" kern="1200" dirty="0" smtClean="0">
              <a:solidFill>
                <a:srgbClr val="7030A0"/>
              </a:solidFill>
            </a:rPr>
            <a:t>Степени адаптации</a:t>
          </a:r>
          <a:endParaRPr lang="ru-RU" sz="5600" kern="1200" dirty="0">
            <a:solidFill>
              <a:srgbClr val="7030A0"/>
            </a:solidFill>
          </a:endParaRPr>
        </a:p>
      </dsp:txBody>
      <dsp:txXfrm>
        <a:off x="4017210" y="1013175"/>
        <a:ext cx="3319378" cy="1659689"/>
      </dsp:txXfrm>
    </dsp:sp>
    <dsp:sp modelId="{ACF584DA-2A94-45D1-B9BF-F515158E12F7}">
      <dsp:nvSpPr>
        <dsp:cNvPr id="0" name=""/>
        <dsp:cNvSpPr/>
      </dsp:nvSpPr>
      <dsp:spPr>
        <a:xfrm>
          <a:off x="762" y="3369934"/>
          <a:ext cx="3319378" cy="16596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600" kern="1200" dirty="0" smtClean="0">
              <a:solidFill>
                <a:srgbClr val="00B050"/>
              </a:solidFill>
            </a:rPr>
            <a:t>легкая</a:t>
          </a:r>
          <a:endParaRPr lang="ru-RU" sz="5600" kern="1200" dirty="0">
            <a:solidFill>
              <a:srgbClr val="00B050"/>
            </a:solidFill>
          </a:endParaRPr>
        </a:p>
      </dsp:txBody>
      <dsp:txXfrm>
        <a:off x="762" y="3369934"/>
        <a:ext cx="3319378" cy="1659689"/>
      </dsp:txXfrm>
    </dsp:sp>
    <dsp:sp modelId="{3B4FDC27-1937-4A89-9E98-B08D41F2E6DC}">
      <dsp:nvSpPr>
        <dsp:cNvPr id="0" name=""/>
        <dsp:cNvSpPr/>
      </dsp:nvSpPr>
      <dsp:spPr>
        <a:xfrm>
          <a:off x="4017210" y="3369934"/>
          <a:ext cx="3319378" cy="16596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600" kern="1200" dirty="0" smtClean="0">
              <a:solidFill>
                <a:srgbClr val="FFC000"/>
              </a:solidFill>
            </a:rPr>
            <a:t>средняя</a:t>
          </a:r>
          <a:endParaRPr lang="ru-RU" sz="5600" kern="1200" dirty="0">
            <a:solidFill>
              <a:srgbClr val="FFC000"/>
            </a:solidFill>
          </a:endParaRPr>
        </a:p>
      </dsp:txBody>
      <dsp:txXfrm>
        <a:off x="4017210" y="3369934"/>
        <a:ext cx="3319378" cy="1659689"/>
      </dsp:txXfrm>
    </dsp:sp>
    <dsp:sp modelId="{51A16DA5-39F0-4B3A-9D99-6BE1CA7614C0}">
      <dsp:nvSpPr>
        <dsp:cNvPr id="0" name=""/>
        <dsp:cNvSpPr/>
      </dsp:nvSpPr>
      <dsp:spPr>
        <a:xfrm>
          <a:off x="8033658" y="3369934"/>
          <a:ext cx="3319378" cy="16596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600" kern="1200" dirty="0" smtClean="0">
              <a:solidFill>
                <a:srgbClr val="FF0000"/>
              </a:solidFill>
            </a:rPr>
            <a:t>тяжелая</a:t>
          </a:r>
          <a:endParaRPr lang="ru-RU" sz="5600" kern="1200" dirty="0">
            <a:solidFill>
              <a:srgbClr val="FF0000"/>
            </a:solidFill>
          </a:endParaRPr>
        </a:p>
      </dsp:txBody>
      <dsp:txXfrm>
        <a:off x="8033658" y="3369934"/>
        <a:ext cx="3319378" cy="16596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2486-F449-46B6-BD23-B858A162B78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27A-6010-4312-9935-D7A99A9B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114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2486-F449-46B6-BD23-B858A162B78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27A-6010-4312-9935-D7A99A9B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548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2486-F449-46B6-BD23-B858A162B78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27A-6010-4312-9935-D7A99A9B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492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2486-F449-46B6-BD23-B858A162B78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27A-6010-4312-9935-D7A99A9B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844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2486-F449-46B6-BD23-B858A162B78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27A-6010-4312-9935-D7A99A9B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202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2486-F449-46B6-BD23-B858A162B78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27A-6010-4312-9935-D7A99A9B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038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2486-F449-46B6-BD23-B858A162B78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27A-6010-4312-9935-D7A99A9B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634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2486-F449-46B6-BD23-B858A162B78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27A-6010-4312-9935-D7A99A9B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938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2486-F449-46B6-BD23-B858A162B78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27A-6010-4312-9935-D7A99A9B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410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2486-F449-46B6-BD23-B858A162B78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27A-6010-4312-9935-D7A99A9B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304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C2486-F449-46B6-BD23-B858A162B78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2027A-6010-4312-9935-D7A99A9B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675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C2486-F449-46B6-BD23-B858A162B780}" type="datetimeFigureOut">
              <a:rPr lang="ru-RU" smtClean="0"/>
              <a:t>21.02.2023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2027A-6010-4312-9935-D7A99A9B99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04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181"/>
            <a:ext cx="12192000" cy="71650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96084" y="4435522"/>
            <a:ext cx="5308978" cy="1446663"/>
          </a:xfrm>
        </p:spPr>
        <p:txBody>
          <a:bodyPr>
            <a:normAutofit fontScale="90000"/>
          </a:bodyPr>
          <a:lstStyle/>
          <a:p>
            <a:pPr algn="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ru-RU" sz="270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  <a:br>
              <a:rPr lang="ru-RU" sz="270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</a:t>
            </a:r>
            <a:br>
              <a:rPr lang="ru-RU" sz="270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latin typeface="Times New Roman" panose="02020603050405020304" pitchFamily="18" charset="0"/>
                <a:cs typeface="Times New Roman" panose="02020603050405020304" pitchFamily="18" charset="0"/>
              </a:rPr>
              <a:t>Уколова Александра </a:t>
            </a:r>
            <a:r>
              <a:rPr lang="ru-RU" sz="270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70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лександровна</a:t>
            </a:r>
            <a:r>
              <a:rPr lang="ru-RU" sz="270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</a:rPr>
              <a:t/>
            </a:r>
            <a:br>
              <a:rPr lang="ru-RU" sz="270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</a:rPr>
            </a:br>
            <a:endParaRPr lang="ru-RU" sz="270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6964" y="4022016"/>
            <a:ext cx="6078239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966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0266" y="0"/>
            <a:ext cx="4641734" cy="30100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22125"/>
            <a:ext cx="8583372" cy="22723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7550266" cy="5244105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800" b="1" dirty="0"/>
              <a:t>Невозмутим, спокоен, эмоционально сдержан, усидчив и дисциплинирован.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Задача взрослого на этапе адаптации: расширять круг общения таких детей, помогать выражать свои эмоциональные переживания, привлекать к выполнению творческих заданий, способствовать пополнению эмоционального опыта.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27133" y="195099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R="0" algn="ctr"/>
            <a:r>
              <a:rPr lang="ru-RU" sz="4400" b="1" i="0" u="none" strike="noStrike" baseline="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Флегматик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600364" y="3603894"/>
            <a:ext cx="3316405" cy="1508105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endParaRPr lang="ru-RU" sz="12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000" dirty="0"/>
              <a:t>Проблемные зоны –</a:t>
            </a:r>
            <a:r>
              <a:rPr lang="ru-RU" sz="2000" dirty="0" err="1"/>
              <a:t>малоконтактен</a:t>
            </a:r>
            <a:r>
              <a:rPr lang="ru-RU" sz="2000" dirty="0"/>
              <a:t>, эмоционально скуп, шумных игр не любит. </a:t>
            </a:r>
          </a:p>
        </p:txBody>
      </p:sp>
    </p:spTree>
    <p:extLst>
      <p:ext uri="{BB962C8B-B14F-4D97-AF65-F5344CB8AC3E}">
        <p14:creationId xmlns:p14="http://schemas.microsoft.com/office/powerpoint/2010/main" val="5691318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44454" cy="3405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966" y="0"/>
            <a:ext cx="5949287" cy="1325563"/>
          </a:xfrm>
        </p:spPr>
        <p:txBody>
          <a:bodyPr/>
          <a:lstStyle/>
          <a:p>
            <a:pPr algn="ctr"/>
            <a:r>
              <a:rPr lang="ru-RU" sz="1200" b="0" i="0" u="none" strike="noStrike" baseline="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/>
            </a:r>
            <a:br>
              <a:rPr lang="ru-RU" sz="1200" b="0" i="0" u="none" strike="noStrike" baseline="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</a:br>
            <a:r>
              <a:rPr lang="ru-RU" sz="1200" b="0" i="0" u="none" strike="noStrike" baseline="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/>
            </a:r>
            <a:br>
              <a:rPr lang="ru-RU" sz="1200" b="0" i="0" u="none" strike="noStrike" baseline="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</a:rPr>
              <a:t>Сангвиник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310" y="4511047"/>
            <a:ext cx="6159690" cy="23464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776716" y="1443841"/>
            <a:ext cx="682388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R="620" algn="ctr"/>
            <a:r>
              <a:rPr lang="ru-RU" sz="2000" b="1" i="0" u="none" strike="noStrike" baseline="0" dirty="0" smtClean="0">
                <a:latin typeface="Times New Roman" panose="02020603050405020304" pitchFamily="18" charset="0"/>
              </a:rPr>
              <a:t>жизнерадостный, подвижный и легко увлекающийся новой игрой, любознательны и умеют сдерживать свои эмоции. Легко привыкают к незнакомой обстановке, легко идут на контакт со сверстниками и взрослыми, могут быть инициаторами детских забав. </a:t>
            </a:r>
            <a:endParaRPr lang="ru-RU" sz="2000" b="0" i="0" u="none" strike="noStrike" baseline="0" dirty="0" smtClean="0">
              <a:latin typeface="Times New Roman" panose="02020603050405020304" pitchFamily="18" charset="0"/>
            </a:endParaRPr>
          </a:p>
          <a:p>
            <a:pPr marR="1340"/>
            <a:r>
              <a:rPr lang="ru-RU" sz="2000" b="0" i="0" u="none" strike="noStrike" baseline="0" dirty="0" smtClean="0">
                <a:latin typeface="Times New Roman" panose="02020603050405020304" pitchFamily="18" charset="0"/>
              </a:rPr>
              <a:t>Задача педагогов -обеспечить доступ к различным видам деятельности, помочь сосредоточиться на выбранном занятии и довести дело до конца. При этом все взрослые должны придерживаться единой стратегии воспитания, должны быть едины в требованиях.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9391" y="5073976"/>
            <a:ext cx="6096000" cy="1508105"/>
          </a:xfrm>
          <a:prstGeom prst="rect">
            <a:avLst/>
          </a:prstGeom>
          <a:solidFill>
            <a:schemeClr val="accent2"/>
          </a:solidFill>
        </p:spPr>
        <p:txBody>
          <a:bodyPr>
            <a:spAutoFit/>
          </a:bodyPr>
          <a:lstStyle/>
          <a:p>
            <a:endParaRPr lang="ru-RU" sz="12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000" b="0" i="0" u="none" strike="noStrike" baseline="0" dirty="0" smtClean="0">
                <a:latin typeface="Times New Roman" panose="02020603050405020304" pitchFamily="18" charset="0"/>
              </a:rPr>
              <a:t>Проблемные зоны –не любят однообразия, нуждаются в смене деятельности, легко увлекаются, но интерес носит кратковременный характер, больше интересует сам процесс, а не результат.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2432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4852916" cy="1325563"/>
          </a:xfrm>
        </p:spPr>
        <p:txBody>
          <a:bodyPr/>
          <a:lstStyle/>
          <a:p>
            <a:pPr algn="ctr"/>
            <a:r>
              <a:rPr lang="ru-RU" sz="12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sz="12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</a:rPr>
              <a:t>Холерик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98953"/>
            <a:ext cx="6455391" cy="24590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6020" y="0"/>
            <a:ext cx="4875980" cy="344813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7421" y="1184876"/>
            <a:ext cx="6960359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R="69140" algn="ctr"/>
            <a:r>
              <a:rPr lang="ru-RU" sz="2000" b="1" i="0" u="none" strike="noStrike" baseline="0" dirty="0" smtClean="0">
                <a:latin typeface="Times New Roman" panose="02020603050405020304" pitchFamily="18" charset="0"/>
              </a:rPr>
              <a:t>Быстрый, очень подвижный с трудом переносит ожидание, у него легко возникают эмоциональные вспышки, настроение неустойчиво: он быстро переходит от радости к гневу.</a:t>
            </a:r>
            <a:endParaRPr lang="ru-RU" sz="2000" b="0" i="0" u="none" strike="noStrike" baseline="0" dirty="0" smtClean="0">
              <a:latin typeface="Times New Roman" panose="02020603050405020304" pitchFamily="18" charset="0"/>
            </a:endParaRPr>
          </a:p>
          <a:p>
            <a:pPr marR="6370"/>
            <a:r>
              <a:rPr lang="ru-RU" sz="2400" b="0" i="0" u="none" strike="noStrike" baseline="0" dirty="0" smtClean="0">
                <a:latin typeface="Times New Roman" panose="02020603050405020304" pitchFamily="18" charset="0"/>
              </a:rPr>
              <a:t>Задача взрослых на этапе адаптации, учитывая индивидуальные особенности холериков, спокойно приучать их к тем видам деятельности, где требуется терпение: лепка, конструирование и т.п. Занимать их тем, что им особенно интересно.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691116" y="4791530"/>
            <a:ext cx="6096000" cy="1969770"/>
          </a:xfrm>
          <a:prstGeom prst="rect">
            <a:avLst/>
          </a:prstGeom>
          <a:solidFill>
            <a:schemeClr val="accent2"/>
          </a:solidFill>
        </p:spPr>
        <p:txBody>
          <a:bodyPr>
            <a:spAutoFit/>
          </a:bodyPr>
          <a:lstStyle/>
          <a:p>
            <a:endParaRPr lang="ru-RU" sz="12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200" b="0" i="0" u="none" strike="noStrike" baseline="0" dirty="0" smtClean="0">
                <a:latin typeface="Times New Roman" panose="02020603050405020304" pitchFamily="18" charset="0"/>
              </a:rPr>
              <a:t>Проблемные зоны-нуждается в большем контроле, отсутствует страх в ситуациях риска, т.е. может попасть в опасную ситуацию; не выносит монотонной работы, требующей усидчивости и терпения.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4982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9146" y="0"/>
            <a:ext cx="5403376" cy="1325563"/>
          </a:xfrm>
        </p:spPr>
        <p:txBody>
          <a:bodyPr/>
          <a:lstStyle/>
          <a:p>
            <a:pPr algn="ctr"/>
            <a:r>
              <a:rPr lang="ru-RU" sz="1200" b="0" i="0" u="none" strike="noStrike" baseline="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/>
            </a:r>
            <a:br>
              <a:rPr lang="ru-RU" sz="1200" b="0" i="0" u="none" strike="noStrike" baseline="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</a:rPr>
              <a:t>Меланхолик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040330" cy="24975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0991" y="4324437"/>
            <a:ext cx="6651009" cy="253356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58101" y="1248753"/>
            <a:ext cx="768369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Чувствителен и легко раним. Любые эмоциональные переживания длятся у него долго. Болезненно реагирует на смену привычного эмоционального окружения: появление в его жизни посторонних взрослых, приход в новый коллектив.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Задача взрослых создать дома и в саду спокойную, доброжелательную психологическую атмосферу. Постоянно хвалить, даже за незначительные успехи. Взрослые должны проигрывать положительные моменты, стараясь отвлечь такого ребенка от тревожных мыслей. Необходимо учить меланхолика делать самостоятельный выбор в привычных жизненных ситуациях: с какой игрушкой играть, с кем гулять, что надевать и есть и т.п.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7504" y="4726628"/>
            <a:ext cx="5263487" cy="181588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endParaRPr lang="ru-RU" sz="12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000" b="0" i="0" u="none" strike="noStrike" baseline="0" dirty="0" smtClean="0">
                <a:latin typeface="Times New Roman" panose="02020603050405020304" pitchFamily="18" charset="0"/>
              </a:rPr>
              <a:t>Проблемные зоны –трудно идет на контакт со сверстниками, обидчив и настороженно относится ко всему новому, быстро утомляется, на пике утомляемости становится капризным.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29418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1438" y="365125"/>
            <a:ext cx="854236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sz="14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b="1" i="0" u="none" strike="noStrike" baseline="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Объективные факторы, влияющие на адаптацию ребёнка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58100" y="1905506"/>
            <a:ext cx="7095699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sz="1200" b="0" i="0" u="none" strike="noStrike" baseline="0" dirty="0" smtClean="0">
              <a:latin typeface="Times New Roman" panose="02020603050405020304" pitchFamily="18" charset="0"/>
            </a:endParaRPr>
          </a:p>
          <a:p>
            <a:r>
              <a:rPr lang="ru-RU" sz="2800" b="1" i="0" u="none" strike="noStrike" baseline="0" dirty="0" smtClean="0">
                <a:latin typeface="Times New Roman" panose="02020603050405020304" pitchFamily="18" charset="0"/>
              </a:rPr>
              <a:t>эмоциональное состояние родителей</a:t>
            </a:r>
            <a:endParaRPr lang="ru-RU" sz="2800" b="0" i="0" u="none" strike="noStrike" baseline="0" dirty="0" smtClean="0">
              <a:latin typeface="Times New Roman" panose="02020603050405020304" pitchFamily="18" charset="0"/>
            </a:endParaRPr>
          </a:p>
          <a:p>
            <a:endParaRPr lang="ru-RU" sz="2800" b="0" i="0" u="none" strike="noStrike" baseline="0" dirty="0" smtClean="0">
              <a:latin typeface="Times New Roman" panose="02020603050405020304" pitchFamily="18" charset="0"/>
            </a:endParaRPr>
          </a:p>
          <a:p>
            <a:r>
              <a:rPr lang="ru-RU" sz="2800" b="1" i="0" u="none" strike="noStrike" baseline="0" dirty="0" smtClean="0">
                <a:latin typeface="Times New Roman" panose="02020603050405020304" pitchFamily="18" charset="0"/>
              </a:rPr>
              <a:t>уровень развития социализации ребенка</a:t>
            </a:r>
            <a:endParaRPr lang="ru-RU" sz="2800" b="0" i="0" u="none" strike="noStrike" baseline="0" dirty="0" smtClean="0">
              <a:latin typeface="Times New Roman" panose="02020603050405020304" pitchFamily="18" charset="0"/>
            </a:endParaRPr>
          </a:p>
          <a:p>
            <a:endParaRPr lang="ru-RU" sz="2800" b="0" i="0" u="none" strike="noStrike" baseline="0" dirty="0" smtClean="0">
              <a:latin typeface="Times New Roman" panose="02020603050405020304" pitchFamily="18" charset="0"/>
            </a:endParaRPr>
          </a:p>
          <a:p>
            <a:r>
              <a:rPr lang="ru-RU" sz="2800" b="1" i="0" u="none" strike="noStrike" baseline="0" dirty="0" smtClean="0">
                <a:latin typeface="Times New Roman" panose="02020603050405020304" pitchFamily="18" charset="0"/>
              </a:rPr>
              <a:t>методы воспитания ребенка в семье</a:t>
            </a:r>
            <a:endParaRPr lang="ru-RU" sz="2800" b="0" i="0" u="none" strike="noStrike" baseline="0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5406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43283" y="3429000"/>
            <a:ext cx="747442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R="9390" algn="ctr"/>
            <a:r>
              <a:rPr lang="ru-RU" sz="4000" b="1" i="0" u="none" strike="noStrike" baseline="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Типичные ошибки родителей во время адаптации ребенка к ДОУ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861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9808" y="294903"/>
            <a:ext cx="9676263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R="14320" algn="ctr"/>
            <a:r>
              <a:rPr lang="ru-RU" sz="4000" b="1" i="0" u="none" strike="noStrike" baseline="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Типичные ошибки родителей во время адаптации ребенка</a:t>
            </a:r>
            <a:endParaRPr lang="ru-RU" sz="4000" b="0" i="0" u="none" strike="noStrike" baseline="0" dirty="0" smtClean="0">
              <a:solidFill>
                <a:srgbClr val="7030A0"/>
              </a:solidFill>
              <a:latin typeface="Times New Roman" panose="02020603050405020304" pitchFamily="18" charset="0"/>
            </a:endParaRPr>
          </a:p>
          <a:p>
            <a:pPr marR="35540"/>
            <a:r>
              <a:rPr lang="ru-RU" sz="2400" b="1" i="0" u="none" strike="noStrike" baseline="0" dirty="0" smtClean="0">
                <a:latin typeface="Times New Roman" panose="02020603050405020304" pitchFamily="18" charset="0"/>
              </a:rPr>
              <a:t>Ошибка № 1 —«ИСЧЕЗНОВЕНИЕ МАМЫ»</a:t>
            </a:r>
            <a:endParaRPr lang="ru-RU" sz="2400" b="0" i="0" u="none" strike="noStrike" baseline="0" dirty="0" smtClean="0">
              <a:latin typeface="Times New Roman" panose="02020603050405020304" pitchFamily="18" charset="0"/>
            </a:endParaRPr>
          </a:p>
          <a:p>
            <a:pPr marR="38690"/>
            <a:r>
              <a:rPr lang="ru-RU" sz="2400" b="1" i="0" u="none" strike="noStrike" baseline="0" dirty="0" smtClean="0">
                <a:latin typeface="Times New Roman" panose="02020603050405020304" pitchFamily="18" charset="0"/>
              </a:rPr>
              <a:t>Ошибка № 2 —«ДОЛГОЕ ПРЕБЫВАНИЕ»</a:t>
            </a:r>
            <a:endParaRPr lang="ru-RU" sz="2400" b="0" i="0" u="none" strike="noStrike" baseline="0" dirty="0" smtClean="0">
              <a:latin typeface="Times New Roman" panose="02020603050405020304" pitchFamily="18" charset="0"/>
            </a:endParaRPr>
          </a:p>
          <a:p>
            <a:pPr marR="20570"/>
            <a:r>
              <a:rPr lang="ru-RU" sz="2400" b="1" i="0" u="none" strike="noStrike" baseline="0" dirty="0" smtClean="0">
                <a:latin typeface="Times New Roman" panose="02020603050405020304" pitchFamily="18" charset="0"/>
              </a:rPr>
              <a:t>Ошибка № 3 —«НЕПРАВИЛЬНЫЙ РЕЖИМ ДНЯ»</a:t>
            </a:r>
            <a:endParaRPr lang="ru-RU" sz="2400" b="0" i="0" u="none" strike="noStrike" baseline="0" dirty="0" smtClean="0">
              <a:latin typeface="Times New Roman" panose="02020603050405020304" pitchFamily="18" charset="0"/>
            </a:endParaRPr>
          </a:p>
          <a:p>
            <a:pPr marR="50260"/>
            <a:r>
              <a:rPr lang="ru-RU" sz="2400" b="1" i="0" u="none" strike="noStrike" baseline="0" dirty="0" smtClean="0">
                <a:latin typeface="Times New Roman" panose="02020603050405020304" pitchFamily="18" charset="0"/>
              </a:rPr>
              <a:t>Ошибка № 4 —«БЫСТРЫЕ СБОРЫ»</a:t>
            </a:r>
            <a:endParaRPr lang="ru-RU" sz="2400" b="0" i="0" u="none" strike="noStrike" baseline="0" dirty="0" smtClean="0">
              <a:latin typeface="Times New Roman" panose="02020603050405020304" pitchFamily="18" charset="0"/>
            </a:endParaRPr>
          </a:p>
          <a:p>
            <a:pPr marR="3240"/>
            <a:r>
              <a:rPr lang="ru-RU" sz="2400" b="1" i="0" u="none" strike="noStrike" baseline="0" dirty="0" smtClean="0">
                <a:latin typeface="Times New Roman" panose="02020603050405020304" pitchFamily="18" charset="0"/>
              </a:rPr>
              <a:t>Ошибка № 5 —«НЕ БУДЕШЬ СЛУШАТЬСЯ ПОЙДЕШЬ В САДИК»</a:t>
            </a:r>
            <a:endParaRPr lang="ru-RU" sz="2400" b="0" i="0" u="none" strike="noStrike" baseline="0" dirty="0" smtClean="0">
              <a:latin typeface="Times New Roman" panose="02020603050405020304" pitchFamily="18" charset="0"/>
            </a:endParaRPr>
          </a:p>
          <a:p>
            <a:pPr marR="71210"/>
            <a:r>
              <a:rPr lang="ru-RU" sz="2400" b="1" i="0" u="none" strike="noStrike" baseline="0" dirty="0" smtClean="0">
                <a:latin typeface="Times New Roman" panose="02020603050405020304" pitchFamily="18" charset="0"/>
              </a:rPr>
              <a:t>Ошибка № 6—«НЕ ПЛАЧЬ»</a:t>
            </a:r>
            <a:endParaRPr lang="ru-RU" sz="2400" b="0" i="0" u="none" strike="noStrike" baseline="0" dirty="0" smtClean="0">
              <a:latin typeface="Times New Roman" panose="02020603050405020304" pitchFamily="18" charset="0"/>
            </a:endParaRPr>
          </a:p>
          <a:p>
            <a:pPr marR="50560"/>
            <a:r>
              <a:rPr lang="ru-RU" sz="2400" b="1" i="0" u="none" strike="noStrike" baseline="0" dirty="0" smtClean="0">
                <a:latin typeface="Times New Roman" panose="02020603050405020304" pitchFamily="18" charset="0"/>
              </a:rPr>
              <a:t>Ошибка № 7 —«ОБЕЩАЛ-СДЕЛАЛ»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42143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954" y="204716"/>
            <a:ext cx="11919045" cy="5036024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ДЛЯ РОДИТЕЛЕЙ 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помочь ребенку быстрее привыкнуть к детскому саду?» </a:t>
            </a:r>
            <a:r>
              <a:rPr lang="ru-RU" sz="1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Старайтесь не нервничать , не показывать свою тревогу по поводу адаптации ребенка к детскому саду, он чувствует ваши переживания.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2.Обязательно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придумайте какой-нибудь ритуал прощания (чмокнуть в щечку, помахать рукой),а также ритуал встречи.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3.По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приводить малыша в сад должен кто-то один, будь то мама ,папа или бабушка. Так он быстрее привыкнет расставаться.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4.Не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обманывайте ребенка ,забирайте домой во время ,как пообещали.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присутствии ребенка избегайте критических замечаний в адрес детского сада и его сотрудников.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выходные дни резко не меняйте режим дня ребенка.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7.Создайте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спокойную ,бесконфликтную обстановку в семье.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8.На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прекратите посещение с ребенком многолюдных мест ,цирка, театра.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Будьте терпимее к его капризам, «не пугайте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не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наказывайте детским садом.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10.Уделяйте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больше своего времени ,играйте вместе ,каждый день читайте малышу.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11.Не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скупитесь на похвалу.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12.Эмоционально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поддерживайте малыша : чаще обнимайте ,поглаживайте, называйте ласковыми именами.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РАДУЙТЕСЬ </a:t>
            </a: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ПРЕКРАСНЫМ МИНУТАМ ОБЩЕНИЯ СО СВОИМ МАЛЫШОМ!</a:t>
            </a:r>
          </a:p>
        </p:txBody>
      </p:sp>
    </p:spTree>
    <p:extLst>
      <p:ext uri="{BB962C8B-B14F-4D97-AF65-F5344CB8AC3E}">
        <p14:creationId xmlns:p14="http://schemas.microsoft.com/office/powerpoint/2010/main" val="27261493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488731">
            <a:off x="647131" y="178449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747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069" y="365125"/>
            <a:ext cx="11859904" cy="4848320"/>
          </a:xfrm>
        </p:spPr>
        <p:txBody>
          <a:bodyPr>
            <a:normAutofit/>
          </a:bodyPr>
          <a:lstStyle/>
          <a:p>
            <a:pPr algn="ctr"/>
            <a:r>
              <a:rPr lang="ru-RU" sz="9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sz="9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3600" b="1" i="0" u="none" strike="noStrike" baseline="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Адаптация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/>
              <a:t>(</a:t>
            </a:r>
            <a:r>
              <a:rPr lang="ru-RU" sz="3600" b="1" dirty="0" err="1"/>
              <a:t>отлат</a:t>
            </a:r>
            <a:r>
              <a:rPr lang="ru-RU" sz="3600" b="1" dirty="0"/>
              <a:t>.</a:t>
            </a:r>
            <a:r>
              <a:rPr lang="en-US" sz="3600" b="1" dirty="0" err="1" smtClean="0"/>
              <a:t>adapto</a:t>
            </a:r>
            <a:r>
              <a:rPr lang="ru-RU" sz="3600" b="1" dirty="0" smtClean="0"/>
              <a:t> приспособляю</a:t>
            </a:r>
            <a:r>
              <a:rPr lang="ru-RU" sz="3600" b="1" dirty="0"/>
              <a:t>),</a:t>
            </a:r>
            <a:r>
              <a:rPr lang="ru-RU" sz="3600" b="1" dirty="0" smtClean="0"/>
              <a:t>то есть процесс приспособления. Приспособление к окружающим условиям. Традиционно под адаптацией понимается процесс вхождения человека в новую для него среду и приспособление к ее условиям. Такие перемены  не проходят бесследно, как у взрослого человека, так и у ребенка</a:t>
            </a:r>
            <a:r>
              <a:rPr lang="ru-RU" sz="3600" b="1" dirty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07416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10233"/>
          </a:xfrm>
          <a:prstGeom prst="rect">
            <a:avLst/>
          </a:prstGeom>
        </p:spPr>
      </p:pic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2985824565"/>
              </p:ext>
            </p:extLst>
          </p:nvPr>
        </p:nvGraphicFramePr>
        <p:xfrm>
          <a:off x="419100" y="0"/>
          <a:ext cx="11353800" cy="6042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10644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6171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sz="36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6600" b="1" i="0" u="none" strike="noStrike" baseline="0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ЛЕГКАЯ СТЕПЕНЬ АДАПТАЦИИ</a:t>
            </a:r>
            <a:r>
              <a:rPr lang="ru-RU" sz="6600" b="0" i="0" u="none" strike="noStrike" baseline="0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/>
            </a:r>
            <a:br>
              <a:rPr lang="ru-RU" sz="6600" b="0" i="0" u="none" strike="noStrike" baseline="0" dirty="0" smtClean="0">
                <a:solidFill>
                  <a:srgbClr val="00B050"/>
                </a:solidFill>
                <a:latin typeface="Times New Roman" panose="02020603050405020304" pitchFamily="18" charset="0"/>
              </a:rPr>
            </a:br>
            <a:r>
              <a:rPr lang="ru-RU" b="1" i="0" u="none" strike="noStrike" baseline="0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сдвиги нормализуются в течение </a:t>
            </a:r>
            <a:r>
              <a:rPr lang="ru-RU" b="1" i="0" u="none" strike="noStrike" baseline="0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10—20 </a:t>
            </a:r>
            <a:r>
              <a:rPr lang="ru-RU" b="1" i="0" u="none" strike="noStrike" baseline="0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дней, ребенок</a:t>
            </a:r>
            <a:r>
              <a:rPr lang="ru-RU" b="0" i="0" u="none" strike="noStrike" baseline="0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/>
            </a:r>
            <a:br>
              <a:rPr lang="ru-RU" b="0" i="0" u="none" strike="noStrike" baseline="0" dirty="0" smtClean="0">
                <a:solidFill>
                  <a:srgbClr val="00B050"/>
                </a:solidFill>
                <a:latin typeface="Times New Roman" panose="02020603050405020304" pitchFamily="18" charset="0"/>
              </a:rPr>
            </a:br>
            <a:r>
              <a:rPr lang="ru-RU" b="1" i="0" u="none" strike="noStrike" baseline="0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прибавляет в весе, адекватно ведет себя </a:t>
            </a:r>
            <a:r>
              <a:rPr lang="ru-RU" b="0" i="0" u="none" strike="noStrike" baseline="0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/>
            </a:r>
            <a:br>
              <a:rPr lang="ru-RU" b="0" i="0" u="none" strike="noStrike" baseline="0" dirty="0" smtClean="0">
                <a:solidFill>
                  <a:srgbClr val="00B050"/>
                </a:solidFill>
                <a:latin typeface="Times New Roman" panose="02020603050405020304" pitchFamily="18" charset="0"/>
              </a:rPr>
            </a:br>
            <a:r>
              <a:rPr lang="ru-RU" b="1" i="0" u="none" strike="noStrike" baseline="0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в коллективе, болеет не чаще обычного;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285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82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26744"/>
          </a:xfrm>
        </p:spPr>
        <p:txBody>
          <a:bodyPr>
            <a:normAutofit/>
          </a:bodyPr>
          <a:lstStyle/>
          <a:p>
            <a:r>
              <a:rPr lang="ru-RU" sz="36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sz="36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4883" y="975381"/>
            <a:ext cx="1138223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3600" b="1" i="0" u="none" strike="noStrike" baseline="0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СРЕДНЯЯ СТЕПЕНЬ АДАПТАЦИИ</a:t>
            </a:r>
            <a:endParaRPr lang="ru-RU" sz="3600" b="0" i="0" u="none" strike="noStrike" baseline="0" dirty="0" smtClean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3600" b="1" i="0" u="none" strike="noStrike" baseline="0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сдвиги нормализуются в течение </a:t>
            </a:r>
            <a:r>
              <a:rPr lang="ru-RU" sz="3600" b="1" i="0" u="none" strike="noStrike" baseline="0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20 - 40 дней, </a:t>
            </a:r>
            <a:r>
              <a:rPr lang="ru-RU" sz="3600" b="1" i="0" u="none" strike="noStrike" baseline="0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при этом ребенок на короткое время теряет в весе, может наступить заболевание длительностью 5—7 дней, есть признаки психического </a:t>
            </a:r>
            <a:r>
              <a:rPr lang="ru-RU" sz="3600" b="1" i="0" u="none" strike="noStrike" baseline="0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стресса: подавленность, быстрый переход</a:t>
            </a:r>
            <a:r>
              <a:rPr lang="ru-RU" sz="3600" b="1" i="0" u="none" strike="noStrike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к отрицательным эмоциям, частый плач или, наоборот, заторможенность.</a:t>
            </a:r>
            <a:endParaRPr lang="ru-RU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95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661" y="365126"/>
            <a:ext cx="11586948" cy="4567360"/>
          </a:xfrm>
        </p:spPr>
        <p:txBody>
          <a:bodyPr>
            <a:normAutofit/>
          </a:bodyPr>
          <a:lstStyle/>
          <a:p>
            <a:pPr algn="ctr"/>
            <a:r>
              <a:rPr lang="ru-RU" sz="59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ТЯЖЁЛАЯ СТЕПЕНЬ АДАПТАЦИИ</a:t>
            </a:r>
            <a:r>
              <a:rPr lang="ru-RU" sz="5900" dirty="0">
                <a:solidFill>
                  <a:srgbClr val="FF0000"/>
                </a:solidFill>
                <a:latin typeface="Times New Roman" panose="02020603050405020304" pitchFamily="18" charset="0"/>
              </a:rPr>
              <a:t/>
            </a:r>
            <a:br>
              <a:rPr lang="ru-RU" sz="5900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длится от 2 до 6 месяцев, ребенок часто болеет,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ребёнок трудно преодолевает адаптационные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процессы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056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995513"/>
              </p:ext>
            </p:extLst>
          </p:nvPr>
        </p:nvGraphicFramePr>
        <p:xfrm>
          <a:off x="0" y="1"/>
          <a:ext cx="12192000" cy="6857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40160">
                <a:tc>
                  <a:txBody>
                    <a:bodyPr/>
                    <a:lstStyle/>
                    <a:p>
                      <a:pPr algn="l"/>
                      <a:endParaRPr lang="ru-RU" sz="1600" b="0" i="0" u="none" strike="noStrike" baseline="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ru-RU" sz="1600" b="1" i="0" u="none" strike="noStrike" baseline="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Степень адаптации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i="0" u="none" strike="noStrike" baseline="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ru-RU" sz="1600" b="1" i="0" u="none" strike="noStrike" baseline="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Сроки нормализации поведения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1600" b="0" i="0" u="none" strike="noStrike" baseline="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algn="ctr"/>
                      <a:endParaRPr lang="ru-RU" sz="1600" b="1" i="0" u="none" strike="noStrike" baseline="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Частота и 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длительность острых заболеваний 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1600" b="0" i="0" u="none" strike="noStrike" baseline="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Проявление невротических реакций 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9909">
                <a:tc>
                  <a:txBody>
                    <a:bodyPr/>
                    <a:lstStyle/>
                    <a:p>
                      <a:pPr algn="l"/>
                      <a:endParaRPr lang="ru-RU" sz="1600" b="0" i="0" u="none" strike="noStrike" baseline="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Легкая 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1400" b="0" i="0" u="none" strike="noStrike" baseline="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к 20-му дню пребывания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1раз не более 10дней, без осложнений.</a:t>
                      </a:r>
                    </a:p>
                    <a:p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Вес без изменений.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1400" b="0" i="0" u="none" strike="noStrike" baseline="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нормализуется сон, нормально ест, идет на контакт со сверстниками и взрослыми, настроение бодрое, отношения с близкими взрослыми не нарушаются.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9909">
                <a:tc>
                  <a:txBody>
                    <a:bodyPr/>
                    <a:lstStyle/>
                    <a:p>
                      <a:pPr algn="l"/>
                      <a:endParaRPr lang="ru-RU" sz="1600" b="0" i="0" u="none" strike="noStrike" baseline="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Средняя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1400" b="0" i="0" u="none" strike="noStrike" baseline="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к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40-му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дню пребывания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2 раза -не более 10 дней, без осложнений. </a:t>
                      </a:r>
                    </a:p>
                    <a:p>
                      <a:pPr algn="l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Вес без изменений или несколько снизился.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1400" b="0" i="0" u="none" strike="noStrike" baseline="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algn="l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Настроение неустойчиво, отношение к близким–эмоционально возбужденное (</a:t>
                      </a:r>
                      <a:r>
                        <a:rPr lang="ru-RU" sz="1400" b="0" i="0" u="none" strike="noStrike" baseline="0" dirty="0" err="1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плач,крик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),</a:t>
                      </a:r>
                    </a:p>
                    <a:p>
                      <a:pPr algn="l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нервно-психическое развитие насколько замедляется. 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8020">
                <a:tc>
                  <a:txBody>
                    <a:bodyPr/>
                    <a:lstStyle/>
                    <a:p>
                      <a:pPr algn="l"/>
                      <a:endParaRPr lang="ru-RU" sz="1600" b="0" i="0" u="none" strike="noStrike" baseline="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Тяжелая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к 60-му дню пребывания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3 раза -более 10 дней.</a:t>
                      </a:r>
                    </a:p>
                    <a:p>
                      <a:pPr algn="l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Ребенок не растет и не прибывает в весе в течение 1-2 кварталов.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1400" b="0" i="0" u="none" strike="noStrike" baseline="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Ребенок плохо засыпает, сон непродолжительный, плачет во сне, могут возникнуть стойкий отказ от еды, невротическая рвота, нарушение стула. </a:t>
                      </a:r>
                    </a:p>
                    <a:p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3420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48000" y="150743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R="0" algn="ctr"/>
            <a:r>
              <a:rPr lang="ru-RU" sz="4800" b="1" i="0" u="none" strike="noStrike" baseline="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Что же влияет на адаптацию ребёнка?</a:t>
            </a:r>
            <a:endParaRPr lang="ru-RU" dirty="0">
              <a:solidFill>
                <a:srgbClr val="7030A0"/>
              </a:solidFill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44446231"/>
              </p:ext>
            </p:extLst>
          </p:nvPr>
        </p:nvGraphicFramePr>
        <p:xfrm>
          <a:off x="2032000" y="2119450"/>
          <a:ext cx="9623188" cy="4608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25626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660" y="365125"/>
            <a:ext cx="948519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sz="1400" b="0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b="1" i="0" u="none" strike="noStrike" baseline="0" dirty="0" smtClean="0">
                <a:solidFill>
                  <a:srgbClr val="7030A0"/>
                </a:solidFill>
                <a:latin typeface="Times New Roman" panose="02020603050405020304" pitchFamily="18" charset="0"/>
              </a:rPr>
              <a:t>Субъективные факторы, влияющие на адаптацию ребёнка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5661" y="2483893"/>
            <a:ext cx="104541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sz="1200" b="0" i="0" u="none" strike="noStrike" baseline="0" dirty="0" smtClean="0">
              <a:latin typeface="Times New Roman" panose="02020603050405020304" pitchFamily="18" charset="0"/>
            </a:endParaRPr>
          </a:p>
          <a:p>
            <a:r>
              <a:rPr lang="ru-RU" sz="2600" b="1" i="0" u="none" strike="noStrike" baseline="0" dirty="0" smtClean="0">
                <a:latin typeface="Times New Roman" panose="02020603050405020304" pitchFamily="18" charset="0"/>
              </a:rPr>
              <a:t>Возраст ребенка, его уровень психического и физического развития</a:t>
            </a:r>
            <a:endParaRPr lang="ru-RU" sz="2600" b="0" i="0" u="none" strike="noStrike" baseline="0" dirty="0" smtClean="0">
              <a:latin typeface="Times New Roman" panose="02020603050405020304" pitchFamily="18" charset="0"/>
            </a:endParaRPr>
          </a:p>
          <a:p>
            <a:r>
              <a:rPr lang="ru-RU" sz="2600" b="0" i="0" u="none" strike="noStrike" baseline="0" dirty="0" smtClean="0"/>
              <a:t></a:t>
            </a:r>
            <a:r>
              <a:rPr lang="ru-RU" sz="2600" b="1" i="0" u="none" strike="noStrike" baseline="0" dirty="0" smtClean="0">
                <a:latin typeface="Times New Roman" panose="02020603050405020304" pitchFamily="18" charset="0"/>
              </a:rPr>
              <a:t>Состояние здоровья</a:t>
            </a:r>
            <a:endParaRPr lang="ru-RU" sz="2600" b="0" i="0" u="none" strike="noStrike" baseline="0" dirty="0" smtClean="0">
              <a:latin typeface="Times New Roman" panose="02020603050405020304" pitchFamily="18" charset="0"/>
            </a:endParaRPr>
          </a:p>
          <a:p>
            <a:r>
              <a:rPr lang="ru-RU" sz="2600" b="0" i="0" u="none" strike="noStrike" baseline="0" dirty="0" smtClean="0"/>
              <a:t></a:t>
            </a:r>
            <a:r>
              <a:rPr lang="ru-RU" sz="2600" b="1" i="0" u="none" strike="noStrike" baseline="0" dirty="0" smtClean="0">
                <a:latin typeface="Times New Roman" panose="02020603050405020304" pitchFamily="18" charset="0"/>
              </a:rPr>
              <a:t>Характеристика нервной системы</a:t>
            </a:r>
            <a:endParaRPr lang="ru-RU" sz="2600" b="0" i="0" u="none" strike="noStrike" baseline="0" dirty="0" smtClean="0">
              <a:latin typeface="Times New Roman" panose="02020603050405020304" pitchFamily="18" charset="0"/>
            </a:endParaRPr>
          </a:p>
          <a:p>
            <a:r>
              <a:rPr lang="ru-RU" sz="2600" b="0" i="0" u="none" strike="noStrike" baseline="0" dirty="0" smtClean="0"/>
              <a:t></a:t>
            </a:r>
            <a:r>
              <a:rPr lang="ru-RU" sz="2600" b="1" i="0" u="none" strike="noStrike" baseline="0" dirty="0" err="1" smtClean="0">
                <a:latin typeface="Times New Roman" panose="02020603050405020304" pitchFamily="18" charset="0"/>
              </a:rPr>
              <a:t>Сформированность</a:t>
            </a:r>
            <a:r>
              <a:rPr lang="ru-RU" sz="2600" b="1" i="0" u="none" strike="noStrike" baseline="0" dirty="0" smtClean="0">
                <a:latin typeface="Times New Roman" panose="02020603050405020304" pitchFamily="18" charset="0"/>
              </a:rPr>
              <a:t> предметной и игровой деятельности</a:t>
            </a:r>
            <a:endParaRPr lang="ru-RU" sz="2600" b="0" i="0" u="none" strike="noStrike" baseline="0" dirty="0" smtClean="0">
              <a:latin typeface="Times New Roman" panose="02020603050405020304" pitchFamily="18" charset="0"/>
            </a:endParaRPr>
          </a:p>
          <a:p>
            <a:r>
              <a:rPr lang="ru-RU" sz="2600" b="0" i="0" u="none" strike="noStrike" baseline="0" dirty="0" smtClean="0"/>
              <a:t></a:t>
            </a:r>
            <a:r>
              <a:rPr lang="ru-RU" sz="2600" b="1" i="0" u="none" strike="noStrike" baseline="0" dirty="0" smtClean="0">
                <a:latin typeface="Times New Roman" panose="02020603050405020304" pitchFamily="18" charset="0"/>
              </a:rPr>
              <a:t>Темперамент ребенка</a:t>
            </a:r>
            <a:endParaRPr lang="ru-RU" sz="2600" b="0" i="0" u="none" strike="noStrike" baseline="0" dirty="0" smtClean="0">
              <a:latin typeface="Times New Roman" panose="02020603050405020304" pitchFamily="18" charset="0"/>
            </a:endParaRPr>
          </a:p>
          <a:p>
            <a:r>
              <a:rPr lang="ru-RU" sz="2600" b="0" i="0" u="none" strike="noStrike" baseline="0" dirty="0" smtClean="0"/>
              <a:t></a:t>
            </a:r>
            <a:r>
              <a:rPr lang="ru-RU" sz="2600" b="1" i="0" u="none" strike="noStrike" baseline="0" dirty="0" smtClean="0">
                <a:latin typeface="Times New Roman" panose="02020603050405020304" pitchFamily="18" charset="0"/>
              </a:rPr>
              <a:t>Другие биологические и социальные факторы.</a:t>
            </a:r>
            <a:endParaRPr lang="ru-RU" sz="2600" b="0" i="0" u="none" strike="noStrike" baseline="0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4198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670</Words>
  <Application>Microsoft Office PowerPoint</Application>
  <PresentationFormat>Широкоэкранный</PresentationFormat>
  <Paragraphs>104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   подготовила  педагог-психолог  Уколова Александра Александровна </vt:lpstr>
      <vt:lpstr> Адаптация (отлат.adapto приспособляю),то есть процесс приспособления. Приспособление к окружающим условиям. Традиционно под адаптацией понимается процесс вхождения человека в новую для него среду и приспособление к ее условиям. Такие перемены  не проходят бесследно, как у взрослого человека, так и у ребенка.</vt:lpstr>
      <vt:lpstr>Презентация PowerPoint</vt:lpstr>
      <vt:lpstr> ЛЕГКАЯ СТЕПЕНЬ АДАПТАЦИИ сдвиги нормализуются в течение 10—20 дней, ребенок прибавляет в весе, адекватно ведет себя  в коллективе, болеет не чаще обычного;</vt:lpstr>
      <vt:lpstr> </vt:lpstr>
      <vt:lpstr>ТЯЖЁЛАЯ СТЕПЕНЬ АДАПТАЦИИ длится от 2 до 6 месяцев, ребенок часто болеет, ребёнок трудно преодолевает адаптационные процессы</vt:lpstr>
      <vt:lpstr>Презентация PowerPoint</vt:lpstr>
      <vt:lpstr>Презентация PowerPoint</vt:lpstr>
      <vt:lpstr> Субъективные факторы, влияющие на адаптацию ребёнка</vt:lpstr>
      <vt:lpstr> Невозмутим, спокоен, эмоционально сдержан, усидчив и дисциплинирован. Задача взрослого на этапе адаптации: расширять круг общения таких детей, помогать выражать свои эмоциональные переживания, привлекать к выполнению творческих заданий, способствовать пополнению эмоционального опыта.</vt:lpstr>
      <vt:lpstr>  Сангвиник</vt:lpstr>
      <vt:lpstr> Холерик </vt:lpstr>
      <vt:lpstr> Меланхолик</vt:lpstr>
      <vt:lpstr> Объективные факторы, влияющие на адаптацию ребёнка</vt:lpstr>
      <vt:lpstr>Презентация PowerPoint</vt:lpstr>
      <vt:lpstr>Презентация PowerPoint</vt:lpstr>
      <vt:lpstr>ПАМЯТКА ДЛЯ РОДИТЕЛЕЙ   «Как помочь ребенку быстрее привыкнуть к детскому саду?»   1. Старайтесь не нервничать , не показывать свою тревогу по поводу адаптации ребенка к детскому саду, он чувствует ваши переживания.  2.Обязательно придумайте какой-нибудь ритуал прощания (чмокнуть в щечку, помахать рукой),а также ритуал встречи.  3.По возможности приводить малыша в сад должен кто-то один, будь то мама ,папа или бабушка. Так он быстрее привыкнет расставаться.  4.Не обманывайте ребенка ,забирайте домой во время ,как пообещали.  5. В присутствии ребенка избегайте критических замечаний в адрес детского сада и его сотрудников.  6.В выходные дни резко не меняйте режим дня ребенка.  7.Создайте спокойную ,бесконфликтную обстановку в семье.  8.На время прекратите посещение с ребенком многолюдных мест ,цирка, театра.  9. Будьте терпимее к его капризам, «не пугайте», не наказывайте детским садом.  10.Уделяйте ребенку больше своего времени ,играйте вместе ,каждый день читайте малышу.  11.Не скупитесь на похвалу.  12.Эмоционально поддерживайте малыша : чаще обнимайте ,поглаживайте, называйте ласковыми именами.   РАДУЙТЕСЬ ПРЕКРАСНЫМ МИНУТАМ ОБЩЕНИЯ СО СВОИМ МАЛЫШОМ!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подготовила  педагог-психолог  Уколова Александра Александровна </dc:title>
  <dc:creator>HP</dc:creator>
  <cp:lastModifiedBy>14</cp:lastModifiedBy>
  <cp:revision>11</cp:revision>
  <dcterms:created xsi:type="dcterms:W3CDTF">2023-02-19T07:18:34Z</dcterms:created>
  <dcterms:modified xsi:type="dcterms:W3CDTF">2023-02-21T13:25:32Z</dcterms:modified>
</cp:coreProperties>
</file>